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1"/>
  </p:notesMasterIdLst>
  <p:sldIdLst>
    <p:sldId id="259" r:id="rId5"/>
    <p:sldId id="266" r:id="rId6"/>
    <p:sldId id="267" r:id="rId7"/>
    <p:sldId id="268" r:id="rId8"/>
    <p:sldId id="269" r:id="rId9"/>
    <p:sldId id="270" r:id="rId10"/>
    <p:sldId id="271" r:id="rId11"/>
    <p:sldId id="272" r:id="rId12"/>
    <p:sldId id="265" r:id="rId13"/>
    <p:sldId id="274" r:id="rId14"/>
    <p:sldId id="295" r:id="rId15"/>
    <p:sldId id="296" r:id="rId16"/>
    <p:sldId id="276" r:id="rId17"/>
    <p:sldId id="277" r:id="rId18"/>
    <p:sldId id="278" r:id="rId19"/>
    <p:sldId id="279" r:id="rId20"/>
    <p:sldId id="280" r:id="rId21"/>
    <p:sldId id="281" r:id="rId22"/>
    <p:sldId id="282" r:id="rId23"/>
    <p:sldId id="283" r:id="rId24"/>
    <p:sldId id="284" r:id="rId25"/>
    <p:sldId id="293" r:id="rId26"/>
    <p:sldId id="286" r:id="rId27"/>
    <p:sldId id="294" r:id="rId28"/>
    <p:sldId id="287" r:id="rId29"/>
    <p:sldId id="288" r:id="rId30"/>
    <p:sldId id="289" r:id="rId31"/>
    <p:sldId id="290" r:id="rId32"/>
    <p:sldId id="291" r:id="rId33"/>
    <p:sldId id="292" r:id="rId34"/>
    <p:sldId id="297" r:id="rId35"/>
    <p:sldId id="298" r:id="rId36"/>
    <p:sldId id="299" r:id="rId37"/>
    <p:sldId id="300" r:id="rId38"/>
    <p:sldId id="301"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1" autoAdjust="0"/>
    <p:restoredTop sz="89549"/>
  </p:normalViewPr>
  <p:slideViewPr>
    <p:cSldViewPr snapToGrid="0" snapToObjects="1">
      <p:cViewPr varScale="1">
        <p:scale>
          <a:sx n="138" d="100"/>
          <a:sy n="138" d="100"/>
        </p:scale>
        <p:origin x="49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9T16:51:30.060"/>
    </inkml:context>
    <inkml:brush xml:id="br0">
      <inkml:brushProperty name="width" value="0.05" units="cm"/>
      <inkml:brushProperty name="height" value="0.05" units="cm"/>
      <inkml:brushProperty name="color" value="#FFFFFF"/>
    </inkml:brush>
  </inkml:definitions>
  <inkml:trace contextRef="#ctx0" brushRef="#br0">623 438 24575,'-16'58'0,"-1"0"0,0-4 0,-6 18 0,-2 0 0,1-19 0,1 4 0,3-2 0,6-13 0,4-11 0,6-17 0,3-8 0,9-12 0,11-17 0,14-20 0,8-12 0,3-5 0,3-4 0,-4 2 0,-1 2 0,-5 5 0,-9 15 0,-5 10 0,-6 8 0,-5 8 0,-4 9 0,-12 20 0,-14 20 0,-16 22 0,-8 6 0,-8 12 0,2-6 0,1-5 0,4-6 0,5-17 0,0-2 0,6-9 0,4-6 0,9-9 0,8-16 0,5-26 0,15-29 0,17-28 0,-6 34 0,2 0 0,2 3 0,0 0 0,21-41 0,-10 17 0,-4 15 0,-3 7 0,-6 16 0,-4 15 0,-16 28 0,-19 31 0,-21 34 0,10-28 0,-1 0 0,-1-1 0,-1-1 0,0-3 0,0-2 0,-22 24 0,5-10 0,3-3 0,7-12 0,6-7 0,8-11 0,9-20 0,23-32 0,27-45 0,-7 23 0,4-2-1067,10-11 0,3-1 1067,2-4 0,0 1 0,-5 8 0,0 3 0,-5 6 0,-1 3 0,21-27-53,-9 18 53,-5 7 0,-7 12 0,-12 18 0,-13 30 0,-22 38 0,-26 38 0,8-27 0,-4 3 369,-5 5 0,-3-1-369,2-3 0,0-2 0,0-4 0,0-2 0,5-9 0,1-2 0,-24 28 54,6-10-54,15-17 0,8-9 0,11-15 0,20-36 0,26-41 0,-5 15 0,4-5 0,9-12 0,2-2 0,-1 5 0,1 0 437,-2 4 1,1 0-438,-1 1 0,0 3 0,22-27 0,-7 13 0,-16 19 0,-12 19 0,-6 8 0,-8 24 520,-19 36-520,-23 34 0,6-24 0,-5 4-829,-7 6 1,-3 1 828,-4 2 0,-1 0 0,2-8 0,1-2 0,4-6 0,1-4 0,-23 24-594,12-15 594,8-8 0,12-15 0,9-16 0,27-37 0,21-30 0,-3 7 0,5-4-25,11-16 0,2-2 25,1 0 0,-1 0 0,2-1 0,0 1 0,-3 6 0,-1 3 53,-7 10 0,-1 2-53,26-32 0,-20 27 0,-16 24 0,-14 29 0,-20 35 0,-23 37 0,6-20 0,-6 2-134,-8 9 0,-4 1 134,-4 5 0,-3 0 0,-5 4 0,1-2 0,3-6 0,2-3 0,5-7 0,2-4-260,7-10 0,1-5 260,-17 14 0,10-11 0,15-28 0,32-36 0,37-46 0,-6 17 0,5-6 102,8-9 0,3-2-102,-1-1 0,0 2 0,-3 2 0,0 2 0,-2 4 0,-1 3 363,-5 10 0,-1 3-363,24-26 0,-19 27 0,-16 20 0,-13 14 0,-7 20 0,-15 28 0,-24 32 0,6-23 0,-5 2 135,-11 11 0,-3-1-135,0-2 0,-1-2 0,2-6 0,1-1-16,4-7 1,1-3 15,-20 17 0,10-12 0,19-18 0,13-21 0,30-34 0,23-29 0,-8 13 0,5-4-113,7-10 1,1-1 112,-2 4 0,-1 1 0,1-1 0,-1 2 47,-5 8 0,-2 3-47,19-22 0,-9 14 0,-19 27 0,-12 33 0,-17 26 0,-22 27 0,-14 12 0,-16-1 1169,-3 3-1169,3-10 0,2-7 238,13-16-238,12-13 0,11-15 0,21-25 0,24-28 0,22-27 0,9-5 0,-1 3 0,-9 7 0,-2 7 538,-1-1-538,-7 11 0,-9 10 0,-9 12 0,-5 7 0,-8 8 0,-9 14 0,-9 10 0,-12 10 0,-8 6 0,-2 4 0,-6 3 0,4-3 0,4-3 0,5-9 0,10-8 0,5-5 0,6-10 0,10-13 0,18-22 0,14-18 0,14-13 0,4-2 0,-4 4 0,-4 6 0,-9 13 0,-8 10 0,-9 11 0,-6 6 0,-4 14 0,-15 23 0,-23 27 0,-25 27 0,23-36 0,-1 0 0,-2-1 0,-1-1 0,-26 29 0,12-15 0,5-10 0,18-16 0,10-12 0,9-12 0,18-19 0,18-25 0,23-31 0,-17 26 0,1-2-253,0 2 0,0 0 253,-1 2 0,0 2 0,24-28 0,-9 14 0,-9 10 0,-14 18 0,-10 14 0,-10 27 0,-17 27 0,-23 33 0,5-22 0,-6 3-661,-9 8 1,-5 0 660,-4 5 0,-1-1 0,1-6 0,-1-2-428,4-5 0,2-4 428,8-7 0,2-4 0,-25 20 0,15-16 0,18-19 0,12-15 1742,32-39-1742,23-26 0,-5 12 0,4-5-145,10-10 0,1-1 145,-2 3 0,2 1 0,1-3 0,0 2 0,-5 7 0,-2 2 0,-4 9 0,-2 1 0,24-24 0,-17 23 0,-16 19 0,-12 14 0,-8 18 0,-11 21 0,-14 24 0,-15 20 0,8-31 0,-3 0 301,-5 3 1,-2-1-302,2-5 0,-1-1 0,-32 33 0,11-18 0,13-14 0,7-8 0,13-14 0,9-12 0,13-14 628,17-24-628,20-26 0,22-23-368,-26 36 1,2 1 367,-1 2 0,0 1 0,29-32 0,-10 15 0,-7 9 0,-11 15 0,-13 23 0,-20 29 0,-17 20 735,-19 18-735,-18 11 0,-3-4 0,-6 0 0,2-6 0,10-12 0,6-7 0,13-12 0,10-10 0,9-10 0,12-18 0,12-15 0,23-28 0,22-24-385,-25 36 0,0 0 385,3-3 0,-1 1 0,29-31-104,-8 12 104,-5 12 0,-13 16 0,-11 15 0,-11 11 0,-8 23 766,-9 17-766,-19 32 0,-12 15 0,-14 7-424,20-42 1,0-1 423,-24 33 0,0-3 0,6-12 0,8-10 0,8-17 0,9-12 0,15-19 0,18-26 0,26-29 0,12-18 0,4-2 0,-3 5 0,-8 9 0,-1 1 0,-6 11 955,-11 14-955,-11 25 0,-20 27 0,-17 28 0,-19 19 0,-10 5 0,0-3 0,2-9 0,2-2 0,1-3 0,7-9 0,8-12 0,13-20 0,19-23 0,23-31 0,22-27 0,-14 24 0,2-1 0,-3 3 0,0 1 0,25-28 0,-7 13 0,-8 12 0,2 2 0,-9 11 0,-9 11 0,-10 11 0,-6 16 0,-13 22 0,-17 21 0,-16 15 0,-9-1 0,-5-3 0,5-10 0,7-7 0,1-4 0,10-12 0,1-4 0,8-11 0,10-16 0,12-15 0,26-29 0,13-13 0,12-5 0,2 2 0,-15 18 0,-4 9 0,-10 10 0,-8 7 0,-1 5 0,-8 6 0,-6 13 0,-13 17 0,-19 21 0,-11 9 0,-8 0 0,2-4 0,4-10 0,3-4 0,9-11 0,10-9 0,8-10 0,9-15 0,17-24 0,21-27 0,-8 20 0,3-2 0,1 0 0,0 0 0,0 2 0,0 1 0,26-28 0,-10 13 0,-7 11 0,-14 17 0,-10 11 0,-9 14 0,-3 13 0,-10 20 0,-16 20 0,-17 15 0,-10 2 0,-2-1 0,2-8 0,8-11 0,8-12 0,10-15 0,11-16 0,15-26 0,23-27 0,21-27 0,-18 34 0,1 0 0,3 0 0,0 0 0,32-33 0,-3 11 0,-7 8 0,-16 17 0,-14 16 0,-12 15 0,-10 14 0,-14 24 0,-19 21 0,-20 25 0,16-31 0,-1 0-279,-1-2 1,-1 1 278,2-3 0,0-1 0,-30 31-11,9-15 11,9-10 0,14-16 0,15-14 0,10-14 0,12-16 556,17-23-556,22-25 0,-13 23 0,3-1 0,-1-1 0,1 1 0,33-33 0,-10 13 0,-9 12 12,-8 10-12,-11 13 0,-14 14 0,-17 18 0,-20 18 0,-22 19 0,-13 14 0,-5 1 0,-2-2 0,1-5 0,3-7 0,5-5 0,14-10 0,13-9 0,13-13 0,12-14 0,14-25 0,22-26 0,18-22-305,-22 36 1,1 0 304,1 1 0,0 1 0,25-33-70,-5 10 70,-5 9 0,-11 16 0,-11 15 0,-15 21 0,-13 16 607,-20 23-607,-20 18 0,-8 3 0,-7 5 0,0-5 0,5-8 72,2-4-72,12-12 0,14-13 0,14-19 0,23-28 0,27-34 0,-6 14 0,5-4 0,4-3 0,2 0 0,-3 2 0,1 2-298,-3 4 1,0 3 297,30-30 0,-2 5 0,-10 10 0,-15 18 0,-17 20 0,-20 30 0,-24 30 0,-27 37 0,12-26 0,-2 2-444,-2 0 1,-1-1 443,3-3 0,-1-3 0,2-5 0,1-2 290,-32 30-290,2-4 0,6-6 0,15-18 0,12-14 0,11-15 0,17-17 901,17-15-901,13-12 291,5 2-291,-4 4 0,-9 8 0,-3 7 0,-4 2 0,-2 7 0,-8 10 0,-9 8 0,-9 6 0,-4 2 0,0-3 0,6-6 0,3-2 0,3-5 0,3 0 0,1-4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9T16:51:36.937"/>
    </inkml:context>
    <inkml:brush xml:id="br0">
      <inkml:brushProperty name="width" value="0.35" units="cm"/>
      <inkml:brushProperty name="height" value="0.35" units="cm"/>
      <inkml:brushProperty name="color" value="#FFFFFF"/>
    </inkml:brush>
  </inkml:definitions>
  <inkml:trace contextRef="#ctx0" brushRef="#br0">2950 577 24575,'-58'0'0,"-12"0"0,1 0 0,-2 0 0,-6 2 0,3 3 0,-7 4 0,2 2 0,12 1 0,14-3 0,15-1 0,12-4 0,8 1 0,7-2 0,5-9 0,4-8 0,15-16 0,8-6 0,11-3 0,5-1 0,-6 7 0,0 2 0,-9 6 0,-5 6 0,-9 10 0,-39 33 0,-3 12 0,-1-1 0,-2 4 0,2 1 0,0 2 0,0 0 0,-1-1 0,0 0 0,0-2 0,-28 31 0,10-15 0,4-8 0,12-14 0,12-16 0,15-22 0,20-29 0,26-33 0,-7 20 0,5-4-492,8-6 0,3 0 354,-1 2 1,1 1 137,0 2 0,0 2 0,-6 7 0,-1 3 0,24-27 0,-10 12 0,-19 25 0,-16 18 0,-48 52 0,-13 16 0,2-6 0,-4 4 45,1-3 0,0-1-45,2-1 0,0-2 0,1-5 0,2-1 0,-31 28 0,15-18 0,9-9 0,20-19 0,20-25 0,27-30 0,27-32 0,-9 17 0,4-3-246,8-10 1,2-1 245,-1 1 0,1 1 0,-2 2 0,-2 1-300,-5 7 0,-2 3 300,25-25 0,-9 11 0,-25 27 0,-40 33 0,-37 37 0,4-1 0,-6 5-334,-16 16 0,-4 5 334,0 2 0,-3 1 0,21-18 0,-2 0 0,1 0 0,-18 18 0,2-2 0,9-7 0,1-1-129,4-3 1,2-1 128,12-11 0,1-2 0,-31 28 0,31-32 0,33-38 0,36-37 0,1 3 0,5-5 0,8-10 0,2-2-492,1 0 0,1 0 435,-2 0 1,-2 2 56,-3 5 0,-3 3 983,26-29 0,-14 13 0,-16 22-983,-19 17 0,-50 46 0,-20 20 0,13-7 0,-3 4-328,-6 2 0,-5 5 0,3-1 31,-8 12 0,3-1 297,4-4 0,2-1 0,4-4 0,0 0 105,-2 3 0,2 0-105,6-8 0,3-3 31,-28 31-31,21-24 0,26-32 0,49-55 0,24-26-492,-9 9 0,4-5 164,6-4 0,6-7 0,-3 4 4,9-9 0,-3 4 324,-7 7 0,-1 3 108,-8 6 0,-2 3-108,-2 1 0,-1 2 179,-3 3 1,-2 1-180,-2 5 0,-4 3 0,3-14 0,-45 43 0,-49 47 0,8 2 0,-5 6 215,-13 14 0,-3 4-215,22-18 0,-1 1 0,1 0 0,-22 22 0,1-1 0,8-6 0,2-2 171,10-7 1,1-1-172,6-5 0,1-1 0,3-3 0,1-1 0,-29 30 514,20-21-514,20-23 0,36-36 0,44-54 0,-5 8 0,5-5-492,8-11 0,3-2 0,-2 1 0,0 2 0,-6 6 0,-1 3 0,-4 6 0,-1 2 316,-1 2 0,-2 0 176,-4 5 0,-2 1 0,-4 4 0,-4 2 0,1-19 0,-49 45 0,-50 45 0,0 17 0,-5 11 327,21-18 1,-1 2 0,0 2-1,-2 3 1,-1 3 0,1 0-1,-1 1 1,0 1 0,2-1 78,-13 15 0,1-1-406,4-1 0,2-2 50,8-11 0,2-2-50,8-9 0,1-2-156,4-3 0,1-1 156,-22 26 0,21-23 0,47-52 0,49-60 0,-16 18 0,4-6-56,-8 10 1,3-2-1,0-1 56,1-1 0,1-1 0,-2 1 0,15-15 0,-2 1 0,-2 5 0,-2 2 204,-10 13 1,-3 3-205,21-28 316,-1 0-316,-28 24 0,-51 48 0,-55 60 0,14-4 0,-5 8-81,11-8 1,-2 2 0,0 1 80,3-2 0,0 1 0,2-2 0,-18 18 0,2-1 0,4-4 0,4-4 0,13-13 0,3-3 0,0-2 0,2-2 332,4-3 0,3-3-332,-11 12 0,19-18 0,61-64 0,24-27-492,-1-3 0,7-9 246,-12 14 0,7-7 0,1-1 0,-2 2-82,7-10 0,-2 1 0,-2 2 91,-6 9 1,-1 1 0,-3 3-256,13-16 0,-4 6 0,-15 15 0,-2 3 0,-5 5 0,-2 2 548,-4 3 0,-3 2-56,9-11 0,-36 34 0,-52 57 0,-2 6 0,-8 8 154,6-3 1,-4 4-1,0 1-154,-4 3 0,0 2 0,-1 0 0,-2 2 0,0 1 0,2-2 0,7-6 0,1 0 0,2-3 491,-16 16 1,5-3-1,8-9 1,4-4-105,12-13 1,2-4-388,-29 31 0,21-26 0,45-47 0,55-65 0,1 1 0,7-10-13,-14 18 1,3-3-1,0 0 13,3-5 0,0-1 0,-2 0 0,-4 6 0,-1 1 0,-2 1 487,13-18 0,-3 3-487,-5 5 0,-3 4-492,-12 15 0,-3 3-492,21-27 0,-40 46 0,-54 58 586,-8 18 1,-9 11 405,4-5 0,-3 4 0,-1 2-8,-4 5 0,-1 1 0,0 1 0,4-4 0,0 0 0,3-1-101,5-8 0,2-1 0,1-2 101,-20 23 0,6-8 0,-4 5 0,1-5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9T16:51:46.995"/>
    </inkml:context>
    <inkml:brush xml:id="br0">
      <inkml:brushProperty name="width" value="0.35" units="cm"/>
      <inkml:brushProperty name="height" value="0.35" units="cm"/>
      <inkml:brushProperty name="color" value="#FFFFFF"/>
    </inkml:brush>
  </inkml:definitions>
  <inkml:trace contextRef="#ctx0" brushRef="#br0">4857 1052 24575,'-24'49'0,"1"0"0,7-7 0,0 3 0,-5 9 0,-3 14 0,-6 12 0,0 2 0,3-8 0,4-13 0,3-10 0,4-10 0,6-13 0,4-17 0,5-45 0,6-5 0,8-39 0,7 5 0,3 0 0,-4 2 0,-5 12 0,-5 7 0,-4 12 0,-10 13 0,-15 12 0,-17 16 0,-33 21 0,25-3 0,-2 5-492,-7 7 0,0 2 0,-2 2 0,1 0 167,0 1 1,1 1-168,-3 2 0,-1 1 402,3-2 0,0 0 90,-4 2 0,1-1-134,9-7 0,3-1 134,-33 15 0,7-9 0,16-16 0,12-14 0,18-30 0,30-40 0,10 12 0,7-5-492,9-17 0,4-2 0,2 2 0,1 4 0,-4 8 0,-1 2 338,-4 9 1,-2 2 153,16-26 0,1-5 0,-7 11 215,-15 27-215,-28 40 0,-27 40 0,2-2 0,-5 6-492,-11 11 0,-1 3 412,-4 4 0,-1 2 80,2-2 0,1-1 0,9-9 0,2-1 0,2 0 0,0-2 491,6-8 1,0-1-1,0 1 1,1-1 491,-29 32 0,15-20 0,7-9 0,14-23-617,17-33-366,21-41 0,4 8 0,4-3 408,4-5 1,1-1-409,4-2 0,0 1 0,-5 9 0,-2 4 0,14-26 233,-4 8-233,-9 15 0,-2 3 0,-9 22 0,-40 73 0,-10 24 0,1-5 0,-3 5-366,2-4 0,1-1 366,0-2 0,0-2 0,6-11 0,1-3 0,-16 24 0,11-18 0,2-6 0,2-3 0,6-12 0,21-37 0,26-46 0,0 0 0,5-6-256,9-17 1,3-5 255,4-8 0,0-1 0,-3 4 0,-1 1 0,-2 4 0,-2 3 0,-9 14 0,-2 4 0,12-24 0,-8 9 0,-11 22 0,-1 1 0,-6 15 0,-11 30 0,-17 35 0,-18 42 0,10-22 0,-3 4 335,-3 9 1,-2 2-336,3-1 0,1-2 0,3-7 0,3-4 0,-12 30 0,12-23 0,1-7 0,5-5 0,5-11 0,8-20 0,44-84 0,-17 22 0,3-6 0,19-34 0,3-7-492,-1 3 0,-1 1 384,-2 4 1,-2 4 107,-7 14 0,-3 4 0,-6 13 0,-2 3 0,14-21 0,-5 6 0,-1 1 0,-15 20 0,-20 32 0,-20 31 0,-31 46 0,16-20 0,-2 4 452,-5 8 0,-1 1-452,-4 7 0,1-1 0,7-10 0,2-3-157,6-9 0,1-4 157,-20 29 0,14-24 0,3-5 0,4-9 0,11-15 0,9-30 983,23-39-595,6 2 1,4-6-389,10-17 0,4-4-492,3-1 0,1-1 420,2-2 1,1 1 71,0 4 0,0 5 0,-8 12 0,0 4 0,-3 5 0,-1 3 0,14-15 0,-17 22 0,-4 8 0,-11 20 0,-44 66 0,-13 17-492,0-7 0,-5 5 21,1-3 0,-2 0 471,-4 5 0,-2 0 0,5-7 0,0-3 188,2-5 1,2-3-189,8-12 0,2-4 0,-20 20-43,6-9 43,12-16 0,-1-4 0,5-10 983,12-23-4,10-35-979,23-45 0,4 20 0,4-5-54,4-4 1,2-2 53,6-3 0,1 2 0,-4 9 0,-1 3 0,-4 10 0,-1 2 0,13-31 48,-12 25-48,-3 8 0,-6 17 0,-9 21 0,-29 65 0,-8 19 0,5-12 0,-1 3 89,6-12 0,0 1-89,-2 5 0,1-2 0,-13 32-149,3-6 149,8-21 0,8-20 0,0-6 0,5-15 0,5-15 0,1-59 0,10-15 0,1 11 0,3-2 0,2 5 0,2 2 0,12-43 0,-3 11 0,-2 4 974,-5 20-974,-2 10 157,-3 15-157,-4 17 0,-7 19 0,-14 35 0,-13 36 0,9-21 0,-1 3-474,-1 2 1,1 2 473,1 0 0,0 1 0,-2 1 0,1-2 0,2-8 0,0-2 0,-18 42 0,8-28 0,8-20 0,3-6 0,4-12 0,2-7 0,6-22 0,2-29 947,9-39-947,8-23 0,-2 39 0,3-2-484,1-1 0,1 1 484,-2 7 0,-1 1 0,10-45 0,-9 26 0,-4 17 0,-2 9 0,-5 14 0,-7 20 0,-8 24 0,-16 36 0,-12 34 0,19-38 0,1 2 106,-4 5 1,2 1-107,0-1 0,2 0 0,-17 36 0,1-6 0,7-24 0,6-17 0,2-4 0,4-14 0,3-5 0,4-12 0,4-29 755,5-34-755,5-39 0,2 37 0,2-2-492,2-4 0,3-1 483,1 6 1,0 1 8,0 6 0,0 1-519,8-40 519,-4 15 0,-5 13 0,-7 25 0,-10 29 0,-12 37 0,-12 26 0,-10 27 0,17-34 0,0 2 206,-1 4 0,0 0-206,2-5 0,0-2 0,-15 36 529,7-20-529,7-19 0,3-7 0,6-17 0,3-9 0,4-16 579,1-17-579,2-20 0,3-20 0,1-13 0,4-2 0,2 6 0,2 7 0,-1 14 0,-3 6 0,-2 16 0,-6 16 0,-26 45 0,-5 26 0,7-12 0,0 3-275,4-3 1,0 1 274,0 3 0,1-1 0,-14 30-106,2-1 106,5-14 0,6-15 0,1-8 0,7-16 0,5-11 547,2-7-547,2-8 108,2-16-108,2-25 0,1-21 0,4-23 0,5-13-489,-1 46 1,0 0 488,1-3 0,1 2 0,6-38 0,-4 19 0,-5 21 0,-5 18 0,-5 9 0,-9 26 0,-8 28 977,-7 24-977,-6 24 0,-1 14-390,17-42 1,0 0 389,0 0 0,1-2 0,-13 37 0,5-15 0,4-18 0,3-9 0,7-15 0,4-10 0,1-9 779,3-64-779,8-10 0,0 6 0,3-3-277,3 6 0,2 0 277,2-2 0,1 1 0,-2 7 0,-1 1 0,11-42 0,-8 21 0,-6 17 0,-5 18 0,-11 33 0,-13 39 0,-14 40 0,-6 14-206,18-41 0,0 1 206,0 1 0,-1 0 0,-17 39-283,1-5 283,5-17 0,6-19 0,3-8 0,8-17 0,3-10 952,4-8-952,2-53 0,6-17 0,6 3 0,3-7-422,7-7 0,3-2 422,2 0 0,2 1 0,-1 7 0,0 2 0,-3 10 0,-1 2 0,8-29 0,-1 5 0,-6 16 0,-9 28 0,-15 37 0,-13 33 0,-17 40 0,16-30 0,-1 2-378,-1 4 0,-1 2 378,0 5 0,-1-1 0,5-10 0,0-1 983,-18 46-980,4-16-3,6-15 0,3-9 0,6-17 0,4-14 0,2-10 796,2-7-796,1-13 115,3-23-115,3-36 0,3 16 0,2-5-492,2-13 0,3-2 339,1 0 0,1 0 153,1 6 0,1 4-134,1 6 1,-2 2 133,7-30 0,-3 1 0,-4 18 0,-5 28 0,-8 27 0,-18 67 0,-3 3 0,6-9 0,-2 2 0,-9 25 0,3-4 0,1-9 983,2-11-693,1-6-6,2-12-284,4-13 0,2-9 0,1-6 0,1-7 0,1-15 0,3-22 0,4-31 0,1-32-353,4 45 1,1 0 352,0 2 0,1 1 0,7-43-24,1 15 24,-1 7 0,-2 11 0,-6 23 0,-10 32 0,-8 29 0,-14 47 0,12-26 0,0 4-54,-1 4 0,0 2 54,-1 5 0,0 0 0,2-2 0,0 0 0,1-3 0,0-1-37,-12 40 37,3-18 0,4-20 0,0-8 0,4-16 0,3-12 0,0-9 809,0-7-809,-4-14 65,0-21-65,1-21 0,2-20 0,7-2 0,0 0 0,-1 5 0,3 14 0,1 11 0,2 15 0,1 12 0,-2 13 0,-5 38 0,0 8 0,-5 38 0,3 0 0,0 9 0,-1 3 0,2-12 0,0-11 0,0-14 0,1-12 0,1-9 0,3-12 0,1-7 0,-1-7 0,-1-4 0,1-38 0,2-14 0,2-37 0,2-6-304,1 40 1,1 0 303,4-40 0,5 1 0,0 18 0,-2 18 0,-2 7 0,0 16 0,-2 10 0,2 6 0,-2 5 0,0 6 607,-1 27-607,-2 4 0,-1 31 0,-1-6 0,0-2 0,0-5 0,0-9 0,0-5 0,0-8 0,0-7 0,0-6 0,2-37 0,10-28 0,1 1 0,3-7-492,7-14 0,2-2 94,2 0 1,1 1 397,-3 10 0,-1 2 0,-2 10 0,-2 5 0,11-18 0,-3 9 0,-1 9 0,-6 18 0,-3 11 0,-5 27 0,-5 23 983,-3 27-187,-2 25-796,-3 14-336,0-42 0,-1 0 336,-3 42 0,-2-12 0,-3-17 0,1-15 0,-1-8 0,1-12 0,3-12 0,1-7 0,1-10 672,0-23-672,8-27 0,18-32 0,14-13-492,-12 43 0,3-1 329,2 0 1,2 3 162,25-30 0,-5 17 0,-3 16 0,-4 16 0,-1 5 0,0 12 0,-13 23 0,-8 21 983,-8 25-657,-9 22-326,-3 14 0,-2-8 0,-3-8 0,-3-16 0,-2-14 0,0-7 0,2-15 0,4-13 0,32-49 0,12-12 0,-7 6 0,3-2-335,0 3 1,1 2 334,2 0 0,1 1 0,33-22-102,-5 10 102,-13 19 0,-15 16 0,-5 7 0,-12 11 0,-11 13 0,-5 18 665,-6 19-665,-6 18 106,-5-1-106,-6-1 0,-4-9 0,-1-11 0,2-5 0,5-14 0,4-11 0,4-17 0,26-49 0,4-5 0,1 4 0,2-3-389,1 6 1,1 1 388,5-4 0,0 2 0,-2 6 0,0 2 0,29-23 0,-12 18 0,-11 15 0,-4 10 0,-13 10 0,-10 11 0,-11 15 0,-10 17 777,-11 18-777,-12 18 0,-8 8 0,-3 0 0,2-4 0,6-11 0,7-12 0,6-10 0,7-12 0,7-14 0,42-54 0,6-9 0,2-3 0,4-4-492,-6 8 0,0 1 0,8-6 0,1 0 366,1 3 1,-1 2-229,-5 6 0,-2 3 354,-2 4 0,-1 5 0,28-10 0,-15 17 0,-10 13 0,-19 30 0,-16 31 0,-8 15 0,-11 15 0,-10 4 0,-7-7 0,-5 7 0,2-10 0,5-15 983,5-8 0,9-19-22,31-44-961,41-51 0,-7 3 0,6-5-328,-14 15 0,0-2 0,5-1 0,14-12 0,5-2 0,1 1 0,-3 3 0,0 2 0,-1 2 128,-4 6 1,-2 2 0,0 2-129,-5 4 0,0 1 0,-4 6 223,0 4 1,-1 4-174,4-3 0,1 1 278,0 3 0,-1 1 0,-4 4 0,-2 3 0,22-2 0,-30 26 983,-33 33 0,-36 36-492,0-21 1,-6 4-984,-10 9 0,-5 0 0,2-3 0,1-4 0,6-8 0,2-3 0,6-8 0,1-2-170,-19 22 662,1 0 0,3-5 0,21-26 0,38-42 0,37-42 0,-5 8 0,5-7 491,14-12 1,1-1-1,-2 4 1,0 2-1,1 0 1,-2 3-1,-12 12 1,-3 5 32,24-15-524,-4 6 0,-14 18 0,-5 5 0,-17 28 0,-29 34 0,-34 46 0,3-20 0,-6 4-80,-10 13 1,-4 2 79,-1 1 0,0-2 0,7-12 0,1-4-492,7-8 0,3-4-492,-14 26 0,11-11 0,19-17 0,43-51 593,9-25 1,7-13 390,15-15 0,4-6-328,-12 9 0,2-2 0,0 1 88,-1 1 0,1 0 1,-3 2 239,17-14 0,-3 3 308,-3 6 1,-3 3-309,-11 11 0,-1 3 491,-2 2 1,-1 1 491,29-18 0,-29 31 0,-35 36 0,-41 46-805,3-14 0,-6 4 313,-4 4 1,-3 2-277,-2 4 0,-1 0-215,7-8 0,1-1 0,6-8 0,3-1 983,-21 31-794,18-19 41,9-13-230,16-18 0,23-24 0,16-16 0,19-17 0,15-13 0,-2 2 0,6-5 0,-7 8 983,-10 7-614,-7 5-369,-13 12 0,-11 9 0,-15 18 0,-17 23 0,-23 22 0,-13 16 0,-12 4 0,7-12 0,7-12 0,4-6 0,9-11 0,1-2 0,8-8 0,8-8 0,6-7 0,4-2 0,2-3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19T16:51:51.078"/>
    </inkml:context>
    <inkml:brush xml:id="br0">
      <inkml:brushProperty name="width" value="0.05" units="cm"/>
      <inkml:brushProperty name="height" value="0.05" units="cm"/>
      <inkml:brushProperty name="color" value="#FFFFFF"/>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2/6/24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‹N›</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C0C2C40-CB1C-4820-9151-EC51EC2E7E0F}" type="slidenum">
              <a:rPr lang="en-US" smtClean="0"/>
              <a:t>1</a:t>
            </a:fld>
            <a:endParaRPr lang="en-US" dirty="0"/>
          </a:p>
        </p:txBody>
      </p:sp>
    </p:spTree>
    <p:extLst>
      <p:ext uri="{BB962C8B-B14F-4D97-AF65-F5344CB8AC3E}">
        <p14:creationId xmlns:p14="http://schemas.microsoft.com/office/powerpoint/2010/main" val="3345279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1FB3A-0A1E-C84B-F398-B7DAD2AB40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E29A7F8-FEED-339C-F4DA-0743529DAB0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8AAD17-5483-24E1-F84B-F29BE9B72B8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D57D6E9-1DA7-394E-659E-CFA69F2EE9CA}"/>
              </a:ext>
            </a:extLst>
          </p:cNvPr>
          <p:cNvSpPr>
            <a:spLocks noGrp="1"/>
          </p:cNvSpPr>
          <p:nvPr>
            <p:ph type="sldNum" sz="quarter" idx="5"/>
          </p:nvPr>
        </p:nvSpPr>
        <p:spPr/>
        <p:txBody>
          <a:bodyPr/>
          <a:lstStyle/>
          <a:p>
            <a:fld id="{BC0C2C40-CB1C-4820-9151-EC51EC2E7E0F}" type="slidenum">
              <a:rPr lang="en-US" smtClean="0"/>
              <a:t>11</a:t>
            </a:fld>
            <a:endParaRPr lang="en-US" dirty="0"/>
          </a:p>
        </p:txBody>
      </p:sp>
    </p:spTree>
    <p:extLst>
      <p:ext uri="{BB962C8B-B14F-4D97-AF65-F5344CB8AC3E}">
        <p14:creationId xmlns:p14="http://schemas.microsoft.com/office/powerpoint/2010/main" val="3931429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DE81F-EE68-5D4E-AA15-B0AA08F666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DB1B84A-5B8E-C7D6-B988-CF6726C220A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ABEFC2D-5047-C1BD-6134-A8DBFCEA0AA3}"/>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FADAC44-A9AC-0777-AC89-FC8F35BDF89A}"/>
              </a:ext>
            </a:extLst>
          </p:cNvPr>
          <p:cNvSpPr>
            <a:spLocks noGrp="1"/>
          </p:cNvSpPr>
          <p:nvPr>
            <p:ph type="sldNum" sz="quarter" idx="5"/>
          </p:nvPr>
        </p:nvSpPr>
        <p:spPr/>
        <p:txBody>
          <a:bodyPr/>
          <a:lstStyle/>
          <a:p>
            <a:fld id="{BC0C2C40-CB1C-4820-9151-EC51EC2E7E0F}" type="slidenum">
              <a:rPr lang="en-US" smtClean="0"/>
              <a:t>12</a:t>
            </a:fld>
            <a:endParaRPr lang="en-US" dirty="0"/>
          </a:p>
        </p:txBody>
      </p:sp>
    </p:spTree>
    <p:extLst>
      <p:ext uri="{BB962C8B-B14F-4D97-AF65-F5344CB8AC3E}">
        <p14:creationId xmlns:p14="http://schemas.microsoft.com/office/powerpoint/2010/main" val="326456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B53C-10EC-EAE9-82F4-B2AEBB62D78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28F99A8-5C80-C194-236D-381064AF47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4EAEBA9-7348-35CA-6ADF-EBD3FC8CC2B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5F90764-9530-2EE5-2F59-9395495305B1}"/>
              </a:ext>
            </a:extLst>
          </p:cNvPr>
          <p:cNvSpPr>
            <a:spLocks noGrp="1"/>
          </p:cNvSpPr>
          <p:nvPr>
            <p:ph type="sldNum" sz="quarter" idx="5"/>
          </p:nvPr>
        </p:nvSpPr>
        <p:spPr/>
        <p:txBody>
          <a:bodyPr/>
          <a:lstStyle/>
          <a:p>
            <a:fld id="{BC0C2C40-CB1C-4820-9151-EC51EC2E7E0F}" type="slidenum">
              <a:rPr lang="en-US" smtClean="0"/>
              <a:t>13</a:t>
            </a:fld>
            <a:endParaRPr lang="en-US" dirty="0"/>
          </a:p>
        </p:txBody>
      </p:sp>
    </p:spTree>
    <p:extLst>
      <p:ext uri="{BB962C8B-B14F-4D97-AF65-F5344CB8AC3E}">
        <p14:creationId xmlns:p14="http://schemas.microsoft.com/office/powerpoint/2010/main" val="199264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00351-9D43-F222-C7E8-DE9D813A1E2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68A021-689C-4C4B-584C-FF84DD21B15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20BC528-E90E-E92B-4780-45861C445AD0}"/>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FE6EDCE-8E8F-A18F-748F-0C780DD29298}"/>
              </a:ext>
            </a:extLst>
          </p:cNvPr>
          <p:cNvSpPr>
            <a:spLocks noGrp="1"/>
          </p:cNvSpPr>
          <p:nvPr>
            <p:ph type="sldNum" sz="quarter" idx="5"/>
          </p:nvPr>
        </p:nvSpPr>
        <p:spPr/>
        <p:txBody>
          <a:bodyPr/>
          <a:lstStyle/>
          <a:p>
            <a:fld id="{BC0C2C40-CB1C-4820-9151-EC51EC2E7E0F}" type="slidenum">
              <a:rPr lang="en-US" smtClean="0"/>
              <a:t>14</a:t>
            </a:fld>
            <a:endParaRPr lang="en-US" dirty="0"/>
          </a:p>
        </p:txBody>
      </p:sp>
    </p:spTree>
    <p:extLst>
      <p:ext uri="{BB962C8B-B14F-4D97-AF65-F5344CB8AC3E}">
        <p14:creationId xmlns:p14="http://schemas.microsoft.com/office/powerpoint/2010/main" val="1956378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E497-886F-CA1E-1A34-932FC8E3D73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27FF226-7D8F-B6CC-421D-6F5CB950F02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CEF4AAA-FBEE-8844-40CC-D5ABBE402E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Fai un discorso sul sistema con 1 server per stazione e menziona come hai usato l’</a:t>
            </a:r>
            <a:r>
              <a:rPr lang="it-IT" dirty="0" err="1"/>
              <a:t>utilization</a:t>
            </a:r>
            <a:r>
              <a:rPr lang="it-IT" dirty="0"/>
              <a:t> per giostrare il numero di server: hai scelto di aumentare i server nelle stazioni con </a:t>
            </a:r>
            <a:r>
              <a:rPr lang="it-IT" dirty="0" err="1"/>
              <a:t>utilization</a:t>
            </a:r>
            <a:r>
              <a:rPr lang="it-IT" dirty="0"/>
              <a:t> più elevata. Hai anche provato a fare salire il numero di server nella stazione 1, ma così veniva una </a:t>
            </a:r>
            <a:r>
              <a:rPr lang="it-IT" dirty="0" err="1"/>
              <a:t>utilization</a:t>
            </a:r>
            <a:r>
              <a:rPr lang="it-IT" dirty="0"/>
              <a:t> talmente bassa che il drop rate ne veniva penalizzato, siccome molti job potevano arrivare ma il limite veniva raggiunto alla svelta. Poi menziona che cambiando il numero di server della stazione 2 hai dovuto aggiustare anche il numero delle altre (la 3 e la 4).</a:t>
            </a:r>
          </a:p>
          <a:p>
            <a:endParaRPr lang="it-IT" dirty="0"/>
          </a:p>
        </p:txBody>
      </p:sp>
      <p:sp>
        <p:nvSpPr>
          <p:cNvPr id="4" name="Segnaposto numero diapositiva 3">
            <a:extLst>
              <a:ext uri="{FF2B5EF4-FFF2-40B4-BE49-F238E27FC236}">
                <a16:creationId xmlns:a16="http://schemas.microsoft.com/office/drawing/2014/main" id="{B076FD05-7C89-BDF6-7D2C-CA38EE5FB627}"/>
              </a:ext>
            </a:extLst>
          </p:cNvPr>
          <p:cNvSpPr>
            <a:spLocks noGrp="1"/>
          </p:cNvSpPr>
          <p:nvPr>
            <p:ph type="sldNum" sz="quarter" idx="5"/>
          </p:nvPr>
        </p:nvSpPr>
        <p:spPr/>
        <p:txBody>
          <a:bodyPr/>
          <a:lstStyle/>
          <a:p>
            <a:fld id="{BC0C2C40-CB1C-4820-9151-EC51EC2E7E0F}" type="slidenum">
              <a:rPr lang="en-US" smtClean="0"/>
              <a:t>16</a:t>
            </a:fld>
            <a:endParaRPr lang="en-US" dirty="0"/>
          </a:p>
        </p:txBody>
      </p:sp>
    </p:spTree>
    <p:extLst>
      <p:ext uri="{BB962C8B-B14F-4D97-AF65-F5344CB8AC3E}">
        <p14:creationId xmlns:p14="http://schemas.microsoft.com/office/powerpoint/2010/main" val="511797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C0C2C40-CB1C-4820-9151-EC51EC2E7E0F}" type="slidenum">
              <a:rPr lang="en-US" smtClean="0"/>
              <a:t>19</a:t>
            </a:fld>
            <a:endParaRPr lang="en-US" dirty="0"/>
          </a:p>
        </p:txBody>
      </p:sp>
    </p:spTree>
    <p:extLst>
      <p:ext uri="{BB962C8B-B14F-4D97-AF65-F5344CB8AC3E}">
        <p14:creationId xmlns:p14="http://schemas.microsoft.com/office/powerpoint/2010/main" val="1127967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E60E2-520F-6377-42EF-03E20B9755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6BD8837-F9B2-1849-C318-DF728804CF0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F63C524-3A9E-1117-F63F-157AD6FC3511}"/>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085BF8F-3F84-EB5F-395A-62CDB7196BF7}"/>
              </a:ext>
            </a:extLst>
          </p:cNvPr>
          <p:cNvSpPr>
            <a:spLocks noGrp="1"/>
          </p:cNvSpPr>
          <p:nvPr>
            <p:ph type="sldNum" sz="quarter" idx="5"/>
          </p:nvPr>
        </p:nvSpPr>
        <p:spPr/>
        <p:txBody>
          <a:bodyPr/>
          <a:lstStyle/>
          <a:p>
            <a:fld id="{BC0C2C40-CB1C-4820-9151-EC51EC2E7E0F}" type="slidenum">
              <a:rPr lang="en-US" smtClean="0"/>
              <a:t>20</a:t>
            </a:fld>
            <a:endParaRPr lang="en-US" dirty="0"/>
          </a:p>
        </p:txBody>
      </p:sp>
    </p:spTree>
    <p:extLst>
      <p:ext uri="{BB962C8B-B14F-4D97-AF65-F5344CB8AC3E}">
        <p14:creationId xmlns:p14="http://schemas.microsoft.com/office/powerpoint/2010/main" val="345602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5A4D8-5AB3-806B-0DBB-57743796523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408776-0121-CED5-B4ED-AD2BC9650F7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17C304-EEC8-98E1-BD61-58565363556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AC40CF9-BCA7-ED95-9A72-37F17FA9E200}"/>
              </a:ext>
            </a:extLst>
          </p:cNvPr>
          <p:cNvSpPr>
            <a:spLocks noGrp="1"/>
          </p:cNvSpPr>
          <p:nvPr>
            <p:ph type="sldNum" sz="quarter" idx="5"/>
          </p:nvPr>
        </p:nvSpPr>
        <p:spPr/>
        <p:txBody>
          <a:bodyPr/>
          <a:lstStyle/>
          <a:p>
            <a:fld id="{BC0C2C40-CB1C-4820-9151-EC51EC2E7E0F}" type="slidenum">
              <a:rPr lang="en-US" smtClean="0"/>
              <a:t>21</a:t>
            </a:fld>
            <a:endParaRPr lang="en-US" dirty="0"/>
          </a:p>
        </p:txBody>
      </p:sp>
    </p:spTree>
    <p:extLst>
      <p:ext uri="{BB962C8B-B14F-4D97-AF65-F5344CB8AC3E}">
        <p14:creationId xmlns:p14="http://schemas.microsoft.com/office/powerpoint/2010/main" val="2015302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3E89D-95A2-7801-3EA6-226CE081E26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2E42830-3C2B-06BC-2557-17DD4B096D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91E8505-0A2E-FBE4-D853-0ADDD2178540}"/>
              </a:ext>
            </a:extLst>
          </p:cNvPr>
          <p:cNvSpPr>
            <a:spLocks noGrp="1"/>
          </p:cNvSpPr>
          <p:nvPr>
            <p:ph type="body" idx="1"/>
          </p:nvPr>
        </p:nvSpPr>
        <p:spPr/>
        <p:txBody>
          <a:bodyPr/>
          <a:lstStyle/>
          <a:p>
            <a:r>
              <a:rPr lang="it-IT" dirty="0"/>
              <a:t>Gli </a:t>
            </a:r>
            <a:r>
              <a:rPr lang="it-IT" dirty="0" err="1"/>
              <a:t>arrival</a:t>
            </a:r>
            <a:r>
              <a:rPr lang="it-IT" dirty="0"/>
              <a:t> rate li hai usati insieme alle </a:t>
            </a:r>
            <a:r>
              <a:rPr lang="it-IT" dirty="0" err="1"/>
              <a:t>utilization</a:t>
            </a:r>
            <a:r>
              <a:rPr lang="it-IT" dirty="0"/>
              <a:t> per vedere come variava la frequenza di arrivo dei job alle stazioni in base al numero di server scelto per stazione.</a:t>
            </a:r>
          </a:p>
          <a:p>
            <a:endParaRPr lang="it-IT" dirty="0"/>
          </a:p>
        </p:txBody>
      </p:sp>
      <p:sp>
        <p:nvSpPr>
          <p:cNvPr id="4" name="Segnaposto numero diapositiva 3">
            <a:extLst>
              <a:ext uri="{FF2B5EF4-FFF2-40B4-BE49-F238E27FC236}">
                <a16:creationId xmlns:a16="http://schemas.microsoft.com/office/drawing/2014/main" id="{109B9EB7-9E7E-06BD-6074-BC0A6672D53F}"/>
              </a:ext>
            </a:extLst>
          </p:cNvPr>
          <p:cNvSpPr>
            <a:spLocks noGrp="1"/>
          </p:cNvSpPr>
          <p:nvPr>
            <p:ph type="sldNum" sz="quarter" idx="5"/>
          </p:nvPr>
        </p:nvSpPr>
        <p:spPr/>
        <p:txBody>
          <a:bodyPr/>
          <a:lstStyle/>
          <a:p>
            <a:fld id="{BC0C2C40-CB1C-4820-9151-EC51EC2E7E0F}" type="slidenum">
              <a:rPr lang="en-US" smtClean="0"/>
              <a:t>23</a:t>
            </a:fld>
            <a:endParaRPr lang="en-US" dirty="0"/>
          </a:p>
        </p:txBody>
      </p:sp>
    </p:spTree>
    <p:extLst>
      <p:ext uri="{BB962C8B-B14F-4D97-AF65-F5344CB8AC3E}">
        <p14:creationId xmlns:p14="http://schemas.microsoft.com/office/powerpoint/2010/main" val="89229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6F75B-8B11-FDDF-2961-7FC7214C8EA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42A93B6-D5FE-AAC2-C572-91415505F89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35C5F23-4959-DE77-3D08-0EC20CD52996}"/>
              </a:ext>
            </a:extLst>
          </p:cNvPr>
          <p:cNvSpPr>
            <a:spLocks noGrp="1"/>
          </p:cNvSpPr>
          <p:nvPr>
            <p:ph type="body" idx="1"/>
          </p:nvPr>
        </p:nvSpPr>
        <p:spPr/>
        <p:txBody>
          <a:bodyPr/>
          <a:lstStyle/>
          <a:p>
            <a:r>
              <a:rPr lang="it-IT" dirty="0"/>
              <a:t>Le </a:t>
            </a:r>
            <a:r>
              <a:rPr lang="it-IT" dirty="0" err="1"/>
              <a:t>utilization</a:t>
            </a:r>
            <a:r>
              <a:rPr lang="it-IT" dirty="0"/>
              <a:t> per vedere come variava la frequenza di arrivo dei job alle stazioni in base al numero di server scelto per stazione.</a:t>
            </a:r>
          </a:p>
          <a:p>
            <a:endParaRPr lang="it-IT" dirty="0"/>
          </a:p>
        </p:txBody>
      </p:sp>
      <p:sp>
        <p:nvSpPr>
          <p:cNvPr id="4" name="Segnaposto numero diapositiva 3">
            <a:extLst>
              <a:ext uri="{FF2B5EF4-FFF2-40B4-BE49-F238E27FC236}">
                <a16:creationId xmlns:a16="http://schemas.microsoft.com/office/drawing/2014/main" id="{BE859F67-6702-F377-9200-72052369E839}"/>
              </a:ext>
            </a:extLst>
          </p:cNvPr>
          <p:cNvSpPr>
            <a:spLocks noGrp="1"/>
          </p:cNvSpPr>
          <p:nvPr>
            <p:ph type="sldNum" sz="quarter" idx="5"/>
          </p:nvPr>
        </p:nvSpPr>
        <p:spPr/>
        <p:txBody>
          <a:bodyPr/>
          <a:lstStyle/>
          <a:p>
            <a:fld id="{BC0C2C40-CB1C-4820-9151-EC51EC2E7E0F}" type="slidenum">
              <a:rPr lang="en-US" smtClean="0"/>
              <a:t>24</a:t>
            </a:fld>
            <a:endParaRPr lang="en-US" dirty="0"/>
          </a:p>
        </p:txBody>
      </p:sp>
    </p:spTree>
    <p:extLst>
      <p:ext uri="{BB962C8B-B14F-4D97-AF65-F5344CB8AC3E}">
        <p14:creationId xmlns:p14="http://schemas.microsoft.com/office/powerpoint/2010/main" val="556058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BC0C2C40-CB1C-4820-9151-EC51EC2E7E0F}" type="slidenum">
              <a:rPr lang="en-US" smtClean="0"/>
              <a:t>2</a:t>
            </a:fld>
            <a:endParaRPr lang="en-US" dirty="0"/>
          </a:p>
        </p:txBody>
      </p:sp>
    </p:spTree>
    <p:extLst>
      <p:ext uri="{BB962C8B-B14F-4D97-AF65-F5344CB8AC3E}">
        <p14:creationId xmlns:p14="http://schemas.microsoft.com/office/powerpoint/2010/main" val="1556764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80A90-CB82-8BE7-BB17-49CCEF35289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B0D0330-EF58-EAE7-9F44-E6B2A01B5A1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9BB41-4584-F6DD-B255-A0DA851C4D0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963B2AF6-D447-8009-9A0A-AB58CF6584CF}"/>
              </a:ext>
            </a:extLst>
          </p:cNvPr>
          <p:cNvSpPr>
            <a:spLocks noGrp="1"/>
          </p:cNvSpPr>
          <p:nvPr>
            <p:ph type="sldNum" sz="quarter" idx="5"/>
          </p:nvPr>
        </p:nvSpPr>
        <p:spPr/>
        <p:txBody>
          <a:bodyPr/>
          <a:lstStyle/>
          <a:p>
            <a:fld id="{BC0C2C40-CB1C-4820-9151-EC51EC2E7E0F}" type="slidenum">
              <a:rPr lang="en-US" smtClean="0"/>
              <a:t>26</a:t>
            </a:fld>
            <a:endParaRPr lang="en-US" dirty="0"/>
          </a:p>
        </p:txBody>
      </p:sp>
    </p:spTree>
    <p:extLst>
      <p:ext uri="{BB962C8B-B14F-4D97-AF65-F5344CB8AC3E}">
        <p14:creationId xmlns:p14="http://schemas.microsoft.com/office/powerpoint/2010/main" val="4272126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8B44F-35C9-2CED-0D0B-646657044A5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B7420B-348C-225D-492F-4DA71E3313B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91E9DE-1684-5699-E3E6-2E838D15E65F}"/>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E97578E-6DEB-788C-EB4C-F4FBC8AAD02F}"/>
              </a:ext>
            </a:extLst>
          </p:cNvPr>
          <p:cNvSpPr>
            <a:spLocks noGrp="1"/>
          </p:cNvSpPr>
          <p:nvPr>
            <p:ph type="sldNum" sz="quarter" idx="5"/>
          </p:nvPr>
        </p:nvSpPr>
        <p:spPr/>
        <p:txBody>
          <a:bodyPr/>
          <a:lstStyle/>
          <a:p>
            <a:fld id="{BC0C2C40-CB1C-4820-9151-EC51EC2E7E0F}" type="slidenum">
              <a:rPr lang="en-US" smtClean="0"/>
              <a:t>27</a:t>
            </a:fld>
            <a:endParaRPr lang="en-US" dirty="0"/>
          </a:p>
        </p:txBody>
      </p:sp>
    </p:spTree>
    <p:extLst>
      <p:ext uri="{BB962C8B-B14F-4D97-AF65-F5344CB8AC3E}">
        <p14:creationId xmlns:p14="http://schemas.microsoft.com/office/powerpoint/2010/main" val="2967483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8C8C-F915-D78D-6ED0-D0FA8A6E2C7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1FF63EF-4F1A-9CD8-0D20-7D740815B70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93D1B0-09A8-DB91-ACEB-44BA56F6649A}"/>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C46C0318-3D59-AAE4-DFCB-CE79302FFEC6}"/>
              </a:ext>
            </a:extLst>
          </p:cNvPr>
          <p:cNvSpPr>
            <a:spLocks noGrp="1"/>
          </p:cNvSpPr>
          <p:nvPr>
            <p:ph type="sldNum" sz="quarter" idx="5"/>
          </p:nvPr>
        </p:nvSpPr>
        <p:spPr/>
        <p:txBody>
          <a:bodyPr/>
          <a:lstStyle/>
          <a:p>
            <a:fld id="{BC0C2C40-CB1C-4820-9151-EC51EC2E7E0F}" type="slidenum">
              <a:rPr lang="en-US" smtClean="0"/>
              <a:t>28</a:t>
            </a:fld>
            <a:endParaRPr lang="en-US" dirty="0"/>
          </a:p>
        </p:txBody>
      </p:sp>
    </p:spTree>
    <p:extLst>
      <p:ext uri="{BB962C8B-B14F-4D97-AF65-F5344CB8AC3E}">
        <p14:creationId xmlns:p14="http://schemas.microsoft.com/office/powerpoint/2010/main" val="2017866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17808-7EC2-846D-934B-F5D1BDA16B5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23B9A7E-F176-8E3F-24C6-3A405BEB6E3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5021250-6195-D67B-15B9-D51644663B9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E733860-35FA-AC06-CAE3-F48E01B133AC}"/>
              </a:ext>
            </a:extLst>
          </p:cNvPr>
          <p:cNvSpPr>
            <a:spLocks noGrp="1"/>
          </p:cNvSpPr>
          <p:nvPr>
            <p:ph type="sldNum" sz="quarter" idx="5"/>
          </p:nvPr>
        </p:nvSpPr>
        <p:spPr/>
        <p:txBody>
          <a:bodyPr/>
          <a:lstStyle/>
          <a:p>
            <a:fld id="{BC0C2C40-CB1C-4820-9151-EC51EC2E7E0F}" type="slidenum">
              <a:rPr lang="en-US" smtClean="0"/>
              <a:t>29</a:t>
            </a:fld>
            <a:endParaRPr lang="en-US" dirty="0"/>
          </a:p>
        </p:txBody>
      </p:sp>
    </p:spTree>
    <p:extLst>
      <p:ext uri="{BB962C8B-B14F-4D97-AF65-F5344CB8AC3E}">
        <p14:creationId xmlns:p14="http://schemas.microsoft.com/office/powerpoint/2010/main" val="1962604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7E510-C99C-C479-D794-961D8A1F3F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140B8A7-9D76-093C-54D3-C29916BCCAE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D69B65-7A20-792A-B2FA-B80AB0C0567A}"/>
              </a:ext>
            </a:extLst>
          </p:cNvPr>
          <p:cNvSpPr>
            <a:spLocks noGrp="1"/>
          </p:cNvSpPr>
          <p:nvPr>
            <p:ph type="body" idx="1"/>
          </p:nvPr>
        </p:nvSpPr>
        <p:spPr/>
        <p:txBody>
          <a:bodyPr/>
          <a:lstStyle/>
          <a:p>
            <a:r>
              <a:rPr lang="it-IT" dirty="0"/>
              <a:t>Le </a:t>
            </a:r>
            <a:r>
              <a:rPr lang="it-IT" dirty="0" err="1"/>
              <a:t>utilization</a:t>
            </a:r>
            <a:r>
              <a:rPr lang="it-IT" dirty="0"/>
              <a:t> per vedere come variava la frequenza di arrivo dei job alle stazioni in base al numero di server scelto per stazione.</a:t>
            </a:r>
          </a:p>
          <a:p>
            <a:endParaRPr lang="it-IT" dirty="0"/>
          </a:p>
        </p:txBody>
      </p:sp>
      <p:sp>
        <p:nvSpPr>
          <p:cNvPr id="4" name="Segnaposto numero diapositiva 3">
            <a:extLst>
              <a:ext uri="{FF2B5EF4-FFF2-40B4-BE49-F238E27FC236}">
                <a16:creationId xmlns:a16="http://schemas.microsoft.com/office/drawing/2014/main" id="{BAADEF57-C8B7-D584-2B4B-90633F64B350}"/>
              </a:ext>
            </a:extLst>
          </p:cNvPr>
          <p:cNvSpPr>
            <a:spLocks noGrp="1"/>
          </p:cNvSpPr>
          <p:nvPr>
            <p:ph type="sldNum" sz="quarter" idx="5"/>
          </p:nvPr>
        </p:nvSpPr>
        <p:spPr/>
        <p:txBody>
          <a:bodyPr/>
          <a:lstStyle/>
          <a:p>
            <a:fld id="{BC0C2C40-CB1C-4820-9151-EC51EC2E7E0F}" type="slidenum">
              <a:rPr lang="en-US" smtClean="0"/>
              <a:t>31</a:t>
            </a:fld>
            <a:endParaRPr lang="en-US" dirty="0"/>
          </a:p>
        </p:txBody>
      </p:sp>
    </p:spTree>
    <p:extLst>
      <p:ext uri="{BB962C8B-B14F-4D97-AF65-F5344CB8AC3E}">
        <p14:creationId xmlns:p14="http://schemas.microsoft.com/office/powerpoint/2010/main" val="2844812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D579-9AA0-E85E-A0AD-417564EE358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8DDC67-EEB5-6666-F669-869281BFBA6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03D556-D2EB-37B6-CB8F-20042047CAC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C41D98F3-4329-8626-B9A4-E601D2260BCA}"/>
              </a:ext>
            </a:extLst>
          </p:cNvPr>
          <p:cNvSpPr>
            <a:spLocks noGrp="1"/>
          </p:cNvSpPr>
          <p:nvPr>
            <p:ph type="sldNum" sz="quarter" idx="5"/>
          </p:nvPr>
        </p:nvSpPr>
        <p:spPr/>
        <p:txBody>
          <a:bodyPr/>
          <a:lstStyle/>
          <a:p>
            <a:fld id="{BC0C2C40-CB1C-4820-9151-EC51EC2E7E0F}" type="slidenum">
              <a:rPr lang="en-US" smtClean="0"/>
              <a:t>32</a:t>
            </a:fld>
            <a:endParaRPr lang="en-US" dirty="0"/>
          </a:p>
        </p:txBody>
      </p:sp>
    </p:spTree>
    <p:extLst>
      <p:ext uri="{BB962C8B-B14F-4D97-AF65-F5344CB8AC3E}">
        <p14:creationId xmlns:p14="http://schemas.microsoft.com/office/powerpoint/2010/main" val="3495390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14C90-072D-0FA9-9681-CF191B5FA13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065B960-81B1-3BB9-3AEE-825198E0D48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1C31E-047E-A13E-3EBA-B3B831657BEC}"/>
              </a:ext>
            </a:extLst>
          </p:cNvPr>
          <p:cNvSpPr>
            <a:spLocks noGrp="1"/>
          </p:cNvSpPr>
          <p:nvPr>
            <p:ph type="body" idx="1"/>
          </p:nvPr>
        </p:nvSpPr>
        <p:spPr/>
        <p:txBody>
          <a:bodyPr/>
          <a:lstStyle/>
          <a:p>
            <a:r>
              <a:rPr lang="it-IT" dirty="0"/>
              <a:t>Le </a:t>
            </a:r>
            <a:r>
              <a:rPr lang="it-IT" dirty="0" err="1"/>
              <a:t>utilization</a:t>
            </a:r>
            <a:r>
              <a:rPr lang="it-IT" dirty="0"/>
              <a:t> per vedere come variava la frequenza di arrivo dei job alle stazioni in base al numero di server scelto per stazione.</a:t>
            </a:r>
          </a:p>
          <a:p>
            <a:endParaRPr lang="it-IT" dirty="0"/>
          </a:p>
        </p:txBody>
      </p:sp>
      <p:sp>
        <p:nvSpPr>
          <p:cNvPr id="4" name="Segnaposto numero diapositiva 3">
            <a:extLst>
              <a:ext uri="{FF2B5EF4-FFF2-40B4-BE49-F238E27FC236}">
                <a16:creationId xmlns:a16="http://schemas.microsoft.com/office/drawing/2014/main" id="{F3010A59-9FD7-6583-1521-E6DC14F1688F}"/>
              </a:ext>
            </a:extLst>
          </p:cNvPr>
          <p:cNvSpPr>
            <a:spLocks noGrp="1"/>
          </p:cNvSpPr>
          <p:nvPr>
            <p:ph type="sldNum" sz="quarter" idx="5"/>
          </p:nvPr>
        </p:nvSpPr>
        <p:spPr/>
        <p:txBody>
          <a:bodyPr/>
          <a:lstStyle/>
          <a:p>
            <a:fld id="{BC0C2C40-CB1C-4820-9151-EC51EC2E7E0F}" type="slidenum">
              <a:rPr lang="en-US" smtClean="0"/>
              <a:t>33</a:t>
            </a:fld>
            <a:endParaRPr lang="en-US" dirty="0"/>
          </a:p>
        </p:txBody>
      </p:sp>
    </p:spTree>
    <p:extLst>
      <p:ext uri="{BB962C8B-B14F-4D97-AF65-F5344CB8AC3E}">
        <p14:creationId xmlns:p14="http://schemas.microsoft.com/office/powerpoint/2010/main" val="1879569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A29FA-71BE-6379-A0E6-07A1B36B08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5F50A77-6585-497B-C2E0-05442D543FE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A0A347-35B4-DABF-B43B-222C0AFDE0C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EEEA79CE-86D4-0C08-C189-A3B1A99ADAB9}"/>
              </a:ext>
            </a:extLst>
          </p:cNvPr>
          <p:cNvSpPr>
            <a:spLocks noGrp="1"/>
          </p:cNvSpPr>
          <p:nvPr>
            <p:ph type="sldNum" sz="quarter" idx="5"/>
          </p:nvPr>
        </p:nvSpPr>
        <p:spPr/>
        <p:txBody>
          <a:bodyPr/>
          <a:lstStyle/>
          <a:p>
            <a:fld id="{BC0C2C40-CB1C-4820-9151-EC51EC2E7E0F}" type="slidenum">
              <a:rPr lang="en-US" smtClean="0"/>
              <a:t>34</a:t>
            </a:fld>
            <a:endParaRPr lang="en-US" dirty="0"/>
          </a:p>
        </p:txBody>
      </p:sp>
    </p:spTree>
    <p:extLst>
      <p:ext uri="{BB962C8B-B14F-4D97-AF65-F5344CB8AC3E}">
        <p14:creationId xmlns:p14="http://schemas.microsoft.com/office/powerpoint/2010/main" val="153456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36E17-F468-99AE-C4FC-EBD61E9C584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F193711-DF6C-43AB-06FA-45E25DA4C9E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BE2459-B814-E9B6-41DB-67B1D5E7311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E8537D4-B42E-AAC7-032B-425E6BDD1734}"/>
              </a:ext>
            </a:extLst>
          </p:cNvPr>
          <p:cNvSpPr>
            <a:spLocks noGrp="1"/>
          </p:cNvSpPr>
          <p:nvPr>
            <p:ph type="sldNum" sz="quarter" idx="5"/>
          </p:nvPr>
        </p:nvSpPr>
        <p:spPr/>
        <p:txBody>
          <a:bodyPr/>
          <a:lstStyle/>
          <a:p>
            <a:fld id="{BC0C2C40-CB1C-4820-9151-EC51EC2E7E0F}" type="slidenum">
              <a:rPr lang="en-US" smtClean="0"/>
              <a:t>35</a:t>
            </a:fld>
            <a:endParaRPr lang="en-US" dirty="0"/>
          </a:p>
        </p:txBody>
      </p:sp>
    </p:spTree>
    <p:extLst>
      <p:ext uri="{BB962C8B-B14F-4D97-AF65-F5344CB8AC3E}">
        <p14:creationId xmlns:p14="http://schemas.microsoft.com/office/powerpoint/2010/main" val="272881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3F600-403E-EA6F-C817-F026CA97343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EBAA2F9-6846-D5B9-E9D3-C422D05CD33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AA15597-F99B-ADF8-0CCC-25989DC5B761}"/>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F6B610EE-AD4E-B0EB-401D-B69FAE90510F}"/>
              </a:ext>
            </a:extLst>
          </p:cNvPr>
          <p:cNvSpPr>
            <a:spLocks noGrp="1"/>
          </p:cNvSpPr>
          <p:nvPr>
            <p:ph type="sldNum" sz="quarter" idx="5"/>
          </p:nvPr>
        </p:nvSpPr>
        <p:spPr/>
        <p:txBody>
          <a:bodyPr/>
          <a:lstStyle/>
          <a:p>
            <a:fld id="{BC0C2C40-CB1C-4820-9151-EC51EC2E7E0F}" type="slidenum">
              <a:rPr lang="en-US" smtClean="0"/>
              <a:t>3</a:t>
            </a:fld>
            <a:endParaRPr lang="en-US" dirty="0"/>
          </a:p>
        </p:txBody>
      </p:sp>
    </p:spTree>
    <p:extLst>
      <p:ext uri="{BB962C8B-B14F-4D97-AF65-F5344CB8AC3E}">
        <p14:creationId xmlns:p14="http://schemas.microsoft.com/office/powerpoint/2010/main" val="322120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4754-CE04-03F1-F24A-00C76B6B391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CB7517-1746-3E47-2ED3-0CE2814228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C52C382-3A06-EF77-9598-6BD0A25A1A89}"/>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C9D63919-4062-30BD-7624-96EE0D47C030}"/>
              </a:ext>
            </a:extLst>
          </p:cNvPr>
          <p:cNvSpPr>
            <a:spLocks noGrp="1"/>
          </p:cNvSpPr>
          <p:nvPr>
            <p:ph type="sldNum" sz="quarter" idx="5"/>
          </p:nvPr>
        </p:nvSpPr>
        <p:spPr/>
        <p:txBody>
          <a:bodyPr/>
          <a:lstStyle/>
          <a:p>
            <a:fld id="{BC0C2C40-CB1C-4820-9151-EC51EC2E7E0F}" type="slidenum">
              <a:rPr lang="en-US" smtClean="0"/>
              <a:t>4</a:t>
            </a:fld>
            <a:endParaRPr lang="en-US" dirty="0"/>
          </a:p>
        </p:txBody>
      </p:sp>
    </p:spTree>
    <p:extLst>
      <p:ext uri="{BB962C8B-B14F-4D97-AF65-F5344CB8AC3E}">
        <p14:creationId xmlns:p14="http://schemas.microsoft.com/office/powerpoint/2010/main" val="94219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3ECFD-8F13-C91E-2847-FD0B90A714E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D67F68-17D9-4C0E-EBCC-7063DCC58B7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1F8021-C855-37FC-F994-4E4044A5953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7F9C35C5-82F1-DFCD-1C86-4EB1058B476F}"/>
              </a:ext>
            </a:extLst>
          </p:cNvPr>
          <p:cNvSpPr>
            <a:spLocks noGrp="1"/>
          </p:cNvSpPr>
          <p:nvPr>
            <p:ph type="sldNum" sz="quarter" idx="5"/>
          </p:nvPr>
        </p:nvSpPr>
        <p:spPr/>
        <p:txBody>
          <a:bodyPr/>
          <a:lstStyle/>
          <a:p>
            <a:fld id="{BC0C2C40-CB1C-4820-9151-EC51EC2E7E0F}" type="slidenum">
              <a:rPr lang="en-US" smtClean="0"/>
              <a:t>5</a:t>
            </a:fld>
            <a:endParaRPr lang="en-US" dirty="0"/>
          </a:p>
        </p:txBody>
      </p:sp>
    </p:spTree>
    <p:extLst>
      <p:ext uri="{BB962C8B-B14F-4D97-AF65-F5344CB8AC3E}">
        <p14:creationId xmlns:p14="http://schemas.microsoft.com/office/powerpoint/2010/main" val="332910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B5D20-9F14-B2D7-D5E2-B87F75A263D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6CE4823-AF99-5296-4A0E-2394B0844B1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74945D7-694F-6AF3-8D88-0747788CCDB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FCC57245-42C4-A57D-CCEE-974108D07757}"/>
              </a:ext>
            </a:extLst>
          </p:cNvPr>
          <p:cNvSpPr>
            <a:spLocks noGrp="1"/>
          </p:cNvSpPr>
          <p:nvPr>
            <p:ph type="sldNum" sz="quarter" idx="5"/>
          </p:nvPr>
        </p:nvSpPr>
        <p:spPr/>
        <p:txBody>
          <a:bodyPr/>
          <a:lstStyle/>
          <a:p>
            <a:fld id="{BC0C2C40-CB1C-4820-9151-EC51EC2E7E0F}" type="slidenum">
              <a:rPr lang="en-US" smtClean="0"/>
              <a:t>6</a:t>
            </a:fld>
            <a:endParaRPr lang="en-US" dirty="0"/>
          </a:p>
        </p:txBody>
      </p:sp>
    </p:spTree>
    <p:extLst>
      <p:ext uri="{BB962C8B-B14F-4D97-AF65-F5344CB8AC3E}">
        <p14:creationId xmlns:p14="http://schemas.microsoft.com/office/powerpoint/2010/main" val="421047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ABF54-AEF6-022F-EE9C-7A7026E935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A06D25-D26D-7120-451E-9622C10FD2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6956935-C2DC-F62E-AA7C-5673E2860C4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6953567-A8F1-B4DA-6FD5-ED8121CA1CC7}"/>
              </a:ext>
            </a:extLst>
          </p:cNvPr>
          <p:cNvSpPr>
            <a:spLocks noGrp="1"/>
          </p:cNvSpPr>
          <p:nvPr>
            <p:ph type="sldNum" sz="quarter" idx="5"/>
          </p:nvPr>
        </p:nvSpPr>
        <p:spPr/>
        <p:txBody>
          <a:bodyPr/>
          <a:lstStyle/>
          <a:p>
            <a:fld id="{BC0C2C40-CB1C-4820-9151-EC51EC2E7E0F}" type="slidenum">
              <a:rPr lang="en-US" smtClean="0"/>
              <a:t>7</a:t>
            </a:fld>
            <a:endParaRPr lang="en-US" dirty="0"/>
          </a:p>
        </p:txBody>
      </p:sp>
    </p:spTree>
    <p:extLst>
      <p:ext uri="{BB962C8B-B14F-4D97-AF65-F5344CB8AC3E}">
        <p14:creationId xmlns:p14="http://schemas.microsoft.com/office/powerpoint/2010/main" val="3604553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02137-7F47-C6C3-18D4-14AB83444C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894791E-0F1A-B7C3-9AC5-264E40EDC3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2330B27-5DFA-C7CC-A767-3E7E7786EDDC}"/>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6F8E8498-D743-4B01-4221-0766FED8F684}"/>
              </a:ext>
            </a:extLst>
          </p:cNvPr>
          <p:cNvSpPr>
            <a:spLocks noGrp="1"/>
          </p:cNvSpPr>
          <p:nvPr>
            <p:ph type="sldNum" sz="quarter" idx="5"/>
          </p:nvPr>
        </p:nvSpPr>
        <p:spPr/>
        <p:txBody>
          <a:bodyPr/>
          <a:lstStyle/>
          <a:p>
            <a:fld id="{BC0C2C40-CB1C-4820-9151-EC51EC2E7E0F}" type="slidenum">
              <a:rPr lang="en-US" smtClean="0"/>
              <a:t>8</a:t>
            </a:fld>
            <a:endParaRPr lang="en-US" dirty="0"/>
          </a:p>
        </p:txBody>
      </p:sp>
    </p:spTree>
    <p:extLst>
      <p:ext uri="{BB962C8B-B14F-4D97-AF65-F5344CB8AC3E}">
        <p14:creationId xmlns:p14="http://schemas.microsoft.com/office/powerpoint/2010/main" val="4237411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BAF6-CE97-B27C-5162-32C5B5519E9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5DEA49D-33DE-64DB-E1A8-1608FFBB21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5253372-6C64-1F3D-6FA7-43ECE2639898}"/>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3192209E-A077-7595-9E74-61EB09593EED}"/>
              </a:ext>
            </a:extLst>
          </p:cNvPr>
          <p:cNvSpPr>
            <a:spLocks noGrp="1"/>
          </p:cNvSpPr>
          <p:nvPr>
            <p:ph type="sldNum" sz="quarter" idx="5"/>
          </p:nvPr>
        </p:nvSpPr>
        <p:spPr/>
        <p:txBody>
          <a:bodyPr/>
          <a:lstStyle/>
          <a:p>
            <a:fld id="{BC0C2C40-CB1C-4820-9151-EC51EC2E7E0F}" type="slidenum">
              <a:rPr lang="en-US" smtClean="0"/>
              <a:t>10</a:t>
            </a:fld>
            <a:endParaRPr lang="en-US" dirty="0"/>
          </a:p>
        </p:txBody>
      </p:sp>
    </p:spTree>
    <p:extLst>
      <p:ext uri="{BB962C8B-B14F-4D97-AF65-F5344CB8AC3E}">
        <p14:creationId xmlns:p14="http://schemas.microsoft.com/office/powerpoint/2010/main" val="2851002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8" name="Picture 7" descr="Graphical user interface&#10;&#10;Description automatically generated">
            <a:extLst>
              <a:ext uri="{FF2B5EF4-FFF2-40B4-BE49-F238E27FC236}">
                <a16:creationId xmlns:a16="http://schemas.microsoft.com/office/drawing/2014/main" id="{D7436C2F-09FF-014A-84CC-E0A18AFE2C7C}"/>
              </a:ext>
            </a:extLst>
          </p:cNvPr>
          <p:cNvPicPr>
            <a:picLocks noChangeAspect="1"/>
          </p:cNvPicPr>
          <p:nvPr userDrawn="1"/>
        </p:nvPicPr>
        <p:blipFill>
          <a:blip r:embed="rId2"/>
          <a:stretch>
            <a:fillRect/>
          </a:stretch>
        </p:blipFill>
        <p:spPr>
          <a:xfrm>
            <a:off x="253792" y="138819"/>
            <a:ext cx="2369315" cy="867807"/>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2/6/24</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‹N›</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2/6/24</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‹N›</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2F8D-62B3-48AF-BAF5-944399905ED0}" type="datetimeFigureOut">
              <a:rPr lang="en-US" smtClean="0"/>
              <a:t>2/6/24</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4216D-285E-4743-ADC0-F517FFC76697}" type="slidenum">
              <a:rPr lang="en-US" smtClean="0"/>
              <a:t>‹N›</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404309" y="2484470"/>
            <a:ext cx="8104423" cy="2130561"/>
          </a:xfrm>
        </p:spPr>
        <p:txBody>
          <a:bodyPr anchor="b">
            <a:normAutofit/>
          </a:bodyPr>
          <a:lstStyle/>
          <a:p>
            <a:pPr algn="l"/>
            <a:r>
              <a:rPr lang="en-US" sz="5400" dirty="0">
                <a:latin typeface="Segoe UI" panose="020B0502040204020203" pitchFamily="34" charset="0"/>
                <a:cs typeface="Segoe UI" panose="020B0502040204020203" pitchFamily="34" charset="0"/>
              </a:rPr>
              <a:t>Concert Ticket Service</a:t>
            </a:r>
          </a:p>
        </p:txBody>
      </p:sp>
      <p:sp>
        <p:nvSpPr>
          <p:cNvPr id="5" name="Subtitle 4">
            <a:extLst>
              <a:ext uri="{FF2B5EF4-FFF2-40B4-BE49-F238E27FC236}">
                <a16:creationId xmlns:a16="http://schemas.microsoft.com/office/drawing/2014/main" id="{7165814A-5271-4039-9F12-014787DA9EF7}"/>
              </a:ext>
            </a:extLst>
          </p:cNvPr>
          <p:cNvSpPr>
            <a:spLocks noGrp="1"/>
          </p:cNvSpPr>
          <p:nvPr>
            <p:ph type="subTitle" idx="4294967295"/>
          </p:nvPr>
        </p:nvSpPr>
        <p:spPr>
          <a:xfrm>
            <a:off x="426082" y="4755528"/>
            <a:ext cx="6157598" cy="1208087"/>
          </a:xfrm>
          <a:prstGeom prst="rect">
            <a:avLst/>
          </a:prstGeom>
        </p:spPr>
        <p:txBody>
          <a:bodyPr>
            <a:normAutofit/>
          </a:bodyPr>
          <a:lstStyle/>
          <a:p>
            <a:pPr marL="0" indent="0" algn="l">
              <a:lnSpc>
                <a:spcPct val="100000"/>
              </a:lnSpc>
              <a:buNone/>
            </a:pPr>
            <a:r>
              <a:rPr lang="en-US" sz="2000" dirty="0">
                <a:solidFill>
                  <a:schemeClr val="accent2"/>
                </a:solidFill>
                <a:latin typeface="Segoe UI" panose="020B0502040204020203" pitchFamily="34" charset="0"/>
                <a:cs typeface="Segoe UI" panose="020B0502040204020203" pitchFamily="34" charset="0"/>
              </a:rPr>
              <a:t>A Performance Evaluation and Application project</a:t>
            </a:r>
          </a:p>
        </p:txBody>
      </p:sp>
      <p:grpSp>
        <p:nvGrpSpPr>
          <p:cNvPr id="2" name="Group 1" descr="circles connected by lines">
            <a:extLst>
              <a:ext uri="{FF2B5EF4-FFF2-40B4-BE49-F238E27FC236}">
                <a16:creationId xmlns:a16="http://schemas.microsoft.com/office/drawing/2014/main" id="{698A0E4F-CFB4-48D6-8D5D-D7F7DD3198A1}"/>
              </a:ext>
            </a:extLst>
          </p:cNvPr>
          <p:cNvGrpSpPr/>
          <p:nvPr/>
        </p:nvGrpSpPr>
        <p:grpSpPr>
          <a:xfrm>
            <a:off x="6867728" y="1031132"/>
            <a:ext cx="4046706" cy="4853637"/>
            <a:chOff x="6867728" y="1031132"/>
            <a:chExt cx="4046706" cy="4853637"/>
          </a:xfrm>
        </p:grpSpPr>
        <p:cxnSp>
          <p:nvCxnSpPr>
            <p:cNvPr id="8" name="Straight Connector 7" descr="straight line">
              <a:extLst>
                <a:ext uri="{FF2B5EF4-FFF2-40B4-BE49-F238E27FC236}">
                  <a16:creationId xmlns:a16="http://schemas.microsoft.com/office/drawing/2014/main" id="{C765D672-336B-734D-801A-36CBB0354E18}"/>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descr="straight line">
              <a:extLst>
                <a:ext uri="{FF2B5EF4-FFF2-40B4-BE49-F238E27FC236}">
                  <a16:creationId xmlns:a16="http://schemas.microsoft.com/office/drawing/2014/main" id="{89008531-943E-8C42-82ED-72460A2D10A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6" name="Oval 5" descr="oval shape">
              <a:extLst>
                <a:ext uri="{FF2B5EF4-FFF2-40B4-BE49-F238E27FC236}">
                  <a16:creationId xmlns:a16="http://schemas.microsoft.com/office/drawing/2014/main" id="{9A66A37A-7FB5-194C-B2F8-BB77745D65B0}"/>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descr="oval shape">
              <a:extLst>
                <a:ext uri="{FF2B5EF4-FFF2-40B4-BE49-F238E27FC236}">
                  <a16:creationId xmlns:a16="http://schemas.microsoft.com/office/drawing/2014/main" id="{9B093669-6BD2-2541-BF99-500AC2759CD6}"/>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descr="oval shape">
              <a:extLst>
                <a:ext uri="{FF2B5EF4-FFF2-40B4-BE49-F238E27FC236}">
                  <a16:creationId xmlns:a16="http://schemas.microsoft.com/office/drawing/2014/main" id="{EEB60046-7AC0-4C4A-9CA7-4DE66AF0F9E2}"/>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descr="straight line">
              <a:extLst>
                <a:ext uri="{FF2B5EF4-FFF2-40B4-BE49-F238E27FC236}">
                  <a16:creationId xmlns:a16="http://schemas.microsoft.com/office/drawing/2014/main" id="{DC6AFA79-D8E3-E745-9969-5BF09667F3B4}"/>
                </a:ext>
              </a:extLst>
            </p:cNvPr>
            <p:cNvCxnSpPr>
              <a:cxnSpLocks/>
              <a:endCxn id="9"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1" name="Oval 10" descr="oval shape">
              <a:extLst>
                <a:ext uri="{FF2B5EF4-FFF2-40B4-BE49-F238E27FC236}">
                  <a16:creationId xmlns:a16="http://schemas.microsoft.com/office/drawing/2014/main" id="{398897D7-2466-E540-8D23-AD7AEA562812}"/>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p14="http://schemas.microsoft.com/office/powerpoint/2010/main">
        <mc:Choice Requires="p14">
          <p:contentPart p14:bwMode="auto" r:id="rId3">
            <p14:nvContentPartPr>
              <p14:cNvPr id="12" name="Input penna 11">
                <a:extLst>
                  <a:ext uri="{FF2B5EF4-FFF2-40B4-BE49-F238E27FC236}">
                    <a16:creationId xmlns:a16="http://schemas.microsoft.com/office/drawing/2014/main" id="{7A469386-D1E2-D650-1CF4-5A8BD16FE800}"/>
                  </a:ext>
                </a:extLst>
              </p14:cNvPr>
              <p14:cNvContentPartPr/>
              <p14:nvPr/>
            </p14:nvContentPartPr>
            <p14:xfrm>
              <a:off x="491793" y="344152"/>
              <a:ext cx="395280" cy="453240"/>
            </p14:xfrm>
          </p:contentPart>
        </mc:Choice>
        <mc:Fallback xmlns="">
          <p:pic>
            <p:nvPicPr>
              <p:cNvPr id="12" name="Input penna 11">
                <a:extLst>
                  <a:ext uri="{FF2B5EF4-FFF2-40B4-BE49-F238E27FC236}">
                    <a16:creationId xmlns:a16="http://schemas.microsoft.com/office/drawing/2014/main" id="{7A469386-D1E2-D650-1CF4-5A8BD16FE800}"/>
                  </a:ext>
                </a:extLst>
              </p:cNvPr>
              <p:cNvPicPr/>
              <p:nvPr/>
            </p:nvPicPr>
            <p:blipFill>
              <a:blip r:embed="rId4"/>
              <a:stretch>
                <a:fillRect/>
              </a:stretch>
            </p:blipFill>
            <p:spPr>
              <a:xfrm>
                <a:off x="482793" y="335152"/>
                <a:ext cx="4129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put penna 13">
                <a:extLst>
                  <a:ext uri="{FF2B5EF4-FFF2-40B4-BE49-F238E27FC236}">
                    <a16:creationId xmlns:a16="http://schemas.microsoft.com/office/drawing/2014/main" id="{891AF43A-B0F7-44E7-CAE5-F7458A5AE894}"/>
                  </a:ext>
                </a:extLst>
              </p14:cNvPr>
              <p14:cNvContentPartPr/>
              <p14:nvPr/>
            </p14:nvContentPartPr>
            <p14:xfrm>
              <a:off x="1513113" y="494272"/>
              <a:ext cx="1062360" cy="488160"/>
            </p14:xfrm>
          </p:contentPart>
        </mc:Choice>
        <mc:Fallback xmlns="">
          <p:pic>
            <p:nvPicPr>
              <p:cNvPr id="14" name="Input penna 13">
                <a:extLst>
                  <a:ext uri="{FF2B5EF4-FFF2-40B4-BE49-F238E27FC236}">
                    <a16:creationId xmlns:a16="http://schemas.microsoft.com/office/drawing/2014/main" id="{891AF43A-B0F7-44E7-CAE5-F7458A5AE894}"/>
                  </a:ext>
                </a:extLst>
              </p:cNvPr>
              <p:cNvPicPr/>
              <p:nvPr/>
            </p:nvPicPr>
            <p:blipFill>
              <a:blip r:embed="rId6"/>
              <a:stretch>
                <a:fillRect/>
              </a:stretch>
            </p:blipFill>
            <p:spPr>
              <a:xfrm>
                <a:off x="1450113" y="431632"/>
                <a:ext cx="11880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put penna 14">
                <a:extLst>
                  <a:ext uri="{FF2B5EF4-FFF2-40B4-BE49-F238E27FC236}">
                    <a16:creationId xmlns:a16="http://schemas.microsoft.com/office/drawing/2014/main" id="{5DBE16B4-213A-2BB9-E602-FED11D59575A}"/>
                  </a:ext>
                </a:extLst>
              </p14:cNvPr>
              <p14:cNvContentPartPr/>
              <p14:nvPr/>
            </p14:nvContentPartPr>
            <p14:xfrm>
              <a:off x="506564" y="153327"/>
              <a:ext cx="1775880" cy="775800"/>
            </p14:xfrm>
          </p:contentPart>
        </mc:Choice>
        <mc:Fallback xmlns="">
          <p:pic>
            <p:nvPicPr>
              <p:cNvPr id="15" name="Input penna 14">
                <a:extLst>
                  <a:ext uri="{FF2B5EF4-FFF2-40B4-BE49-F238E27FC236}">
                    <a16:creationId xmlns:a16="http://schemas.microsoft.com/office/drawing/2014/main" id="{5DBE16B4-213A-2BB9-E602-FED11D59575A}"/>
                  </a:ext>
                </a:extLst>
              </p:cNvPr>
              <p:cNvPicPr/>
              <p:nvPr/>
            </p:nvPicPr>
            <p:blipFill>
              <a:blip r:embed="rId8"/>
              <a:stretch>
                <a:fillRect/>
              </a:stretch>
            </p:blipFill>
            <p:spPr>
              <a:xfrm>
                <a:off x="443924" y="90687"/>
                <a:ext cx="190152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put penna 15">
                <a:extLst>
                  <a:ext uri="{FF2B5EF4-FFF2-40B4-BE49-F238E27FC236}">
                    <a16:creationId xmlns:a16="http://schemas.microsoft.com/office/drawing/2014/main" id="{73DC25A9-BB1C-67F3-D9AF-035B71E3482F}"/>
                  </a:ext>
                </a:extLst>
              </p14:cNvPr>
              <p14:cNvContentPartPr/>
              <p14:nvPr/>
            </p14:nvContentPartPr>
            <p14:xfrm>
              <a:off x="1155284" y="838407"/>
              <a:ext cx="360" cy="360"/>
            </p14:xfrm>
          </p:contentPart>
        </mc:Choice>
        <mc:Fallback xmlns="">
          <p:pic>
            <p:nvPicPr>
              <p:cNvPr id="16" name="Input penna 15">
                <a:extLst>
                  <a:ext uri="{FF2B5EF4-FFF2-40B4-BE49-F238E27FC236}">
                    <a16:creationId xmlns:a16="http://schemas.microsoft.com/office/drawing/2014/main" id="{73DC25A9-BB1C-67F3-D9AF-035B71E3482F}"/>
                  </a:ext>
                </a:extLst>
              </p:cNvPr>
              <p:cNvPicPr/>
              <p:nvPr/>
            </p:nvPicPr>
            <p:blipFill>
              <a:blip r:embed="rId10"/>
              <a:stretch>
                <a:fillRect/>
              </a:stretch>
            </p:blipFill>
            <p:spPr>
              <a:xfrm>
                <a:off x="1146284" y="829767"/>
                <a:ext cx="18000" cy="18000"/>
              </a:xfrm>
              <a:prstGeom prst="rect">
                <a:avLst/>
              </a:prstGeom>
            </p:spPr>
          </p:pic>
        </mc:Fallback>
      </mc:AlternateContent>
      <p:sp>
        <p:nvSpPr>
          <p:cNvPr id="18" name="CasellaDiTesto 17">
            <a:extLst>
              <a:ext uri="{FF2B5EF4-FFF2-40B4-BE49-F238E27FC236}">
                <a16:creationId xmlns:a16="http://schemas.microsoft.com/office/drawing/2014/main" id="{1936D689-4787-465F-1690-82720621C41A}"/>
              </a:ext>
            </a:extLst>
          </p:cNvPr>
          <p:cNvSpPr txBox="1"/>
          <p:nvPr/>
        </p:nvSpPr>
        <p:spPr>
          <a:xfrm>
            <a:off x="426082" y="568005"/>
            <a:ext cx="3030060" cy="1969770"/>
          </a:xfrm>
          <a:prstGeom prst="rect">
            <a:avLst/>
          </a:prstGeom>
          <a:noFill/>
        </p:spPr>
        <p:txBody>
          <a:bodyPr wrap="none" rtlCol="0">
            <a:spAutoFit/>
          </a:bodyPr>
          <a:lstStyle/>
          <a:p>
            <a:r>
              <a:rPr lang="it-IT" sz="3200" dirty="0"/>
              <a:t>Andrea Manini</a:t>
            </a:r>
          </a:p>
          <a:p>
            <a:endParaRPr lang="it-IT" dirty="0"/>
          </a:p>
          <a:p>
            <a:r>
              <a:rPr lang="it-IT" dirty="0"/>
              <a:t>Matricola: 995318</a:t>
            </a:r>
          </a:p>
          <a:p>
            <a:r>
              <a:rPr lang="it-IT" dirty="0" err="1"/>
              <a:t>Person</a:t>
            </a:r>
            <a:r>
              <a:rPr lang="it-IT" dirty="0"/>
              <a:t> code: 10610146</a:t>
            </a:r>
          </a:p>
          <a:p>
            <a:endParaRPr lang="it-IT" dirty="0"/>
          </a:p>
          <a:p>
            <a:r>
              <a:rPr lang="it-IT" dirty="0" err="1"/>
              <a:t>Academic</a:t>
            </a:r>
            <a:r>
              <a:rPr lang="it-IT" dirty="0"/>
              <a:t> </a:t>
            </a:r>
            <a:r>
              <a:rPr lang="it-IT" dirty="0" err="1"/>
              <a:t>year</a:t>
            </a:r>
            <a:r>
              <a:rPr lang="it-IT" dirty="0"/>
              <a:t>: 2023 – 2024</a:t>
            </a:r>
          </a:p>
        </p:txBody>
      </p:sp>
    </p:spTree>
    <p:extLst>
      <p:ext uri="{BB962C8B-B14F-4D97-AF65-F5344CB8AC3E}">
        <p14:creationId xmlns:p14="http://schemas.microsoft.com/office/powerpoint/2010/main" val="283859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3ED62-CB69-39A7-6175-70DBD99E3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5E7C0-25C8-BEFB-F2ED-7F438AA3D8C2}"/>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Building the model</a:t>
            </a:r>
          </a:p>
        </p:txBody>
      </p:sp>
      <p:sp>
        <p:nvSpPr>
          <p:cNvPr id="3" name="Content Placeholder 2">
            <a:extLst>
              <a:ext uri="{FF2B5EF4-FFF2-40B4-BE49-F238E27FC236}">
                <a16:creationId xmlns:a16="http://schemas.microsoft.com/office/drawing/2014/main" id="{85903AC0-9742-D4BF-FDEB-8DB8500860E5}"/>
              </a:ext>
            </a:extLst>
          </p:cNvPr>
          <p:cNvSpPr>
            <a:spLocks noGrp="1"/>
          </p:cNvSpPr>
          <p:nvPr>
            <p:ph sz="quarter" idx="10"/>
          </p:nvPr>
        </p:nvSpPr>
        <p:spPr>
          <a:xfrm>
            <a:off x="444500" y="1350092"/>
            <a:ext cx="10778557"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14968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9417-0A1E-FCA1-2808-FE37230DF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1356C-D4B3-838F-9161-AE50686C9D3C}"/>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Building the model</a:t>
            </a:r>
          </a:p>
        </p:txBody>
      </p:sp>
      <p:sp>
        <p:nvSpPr>
          <p:cNvPr id="3" name="Content Placeholder 2">
            <a:extLst>
              <a:ext uri="{FF2B5EF4-FFF2-40B4-BE49-F238E27FC236}">
                <a16:creationId xmlns:a16="http://schemas.microsoft.com/office/drawing/2014/main" id="{F3475A63-2279-CA42-47C4-B0A3D347D504}"/>
              </a:ext>
            </a:extLst>
          </p:cNvPr>
          <p:cNvSpPr>
            <a:spLocks noGrp="1"/>
          </p:cNvSpPr>
          <p:nvPr>
            <p:ph sz="quarter" idx="10"/>
          </p:nvPr>
        </p:nvSpPr>
        <p:spPr>
          <a:xfrm>
            <a:off x="444500" y="1350092"/>
            <a:ext cx="10778557"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sp>
        <p:nvSpPr>
          <p:cNvPr id="4" name="CasellaDiTesto 3">
            <a:extLst>
              <a:ext uri="{FF2B5EF4-FFF2-40B4-BE49-F238E27FC236}">
                <a16:creationId xmlns:a16="http://schemas.microsoft.com/office/drawing/2014/main" id="{2291603D-3968-9054-B1E8-65542AAA996C}"/>
              </a:ext>
            </a:extLst>
          </p:cNvPr>
          <p:cNvSpPr txBox="1"/>
          <p:nvPr/>
        </p:nvSpPr>
        <p:spPr>
          <a:xfrm>
            <a:off x="4724339" y="3549217"/>
            <a:ext cx="2218877" cy="1015663"/>
          </a:xfrm>
          <a:prstGeom prst="rect">
            <a:avLst/>
          </a:prstGeom>
          <a:noFill/>
        </p:spPr>
        <p:txBody>
          <a:bodyPr wrap="none" rtlCol="0">
            <a:spAutoFit/>
          </a:bodyPr>
          <a:lstStyle/>
          <a:p>
            <a:r>
              <a:rPr lang="it-IT" sz="6000" dirty="0"/>
              <a:t>WHY?</a:t>
            </a:r>
          </a:p>
        </p:txBody>
      </p:sp>
    </p:spTree>
    <p:extLst>
      <p:ext uri="{BB962C8B-B14F-4D97-AF65-F5344CB8AC3E}">
        <p14:creationId xmlns:p14="http://schemas.microsoft.com/office/powerpoint/2010/main" val="68419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6C8EC-311D-4A0E-DF5F-0C4FB4966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D191C2-4875-3B9C-0F39-FEC592C58EB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Building the model</a:t>
            </a:r>
          </a:p>
        </p:txBody>
      </p:sp>
      <p:sp>
        <p:nvSpPr>
          <p:cNvPr id="3" name="Content Placeholder 2">
            <a:extLst>
              <a:ext uri="{FF2B5EF4-FFF2-40B4-BE49-F238E27FC236}">
                <a16:creationId xmlns:a16="http://schemas.microsoft.com/office/drawing/2014/main" id="{C415E5DC-97B3-472E-9368-881E4D385319}"/>
              </a:ext>
            </a:extLst>
          </p:cNvPr>
          <p:cNvSpPr>
            <a:spLocks noGrp="1"/>
          </p:cNvSpPr>
          <p:nvPr>
            <p:ph sz="quarter" idx="10"/>
          </p:nvPr>
        </p:nvSpPr>
        <p:spPr>
          <a:xfrm>
            <a:off x="444500" y="1350092"/>
            <a:ext cx="10778557" cy="474270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r>
              <a:rPr lang="en-US" sz="1600" dirty="0">
                <a:latin typeface="Segoe UI" panose="020B0502040204020203" pitchFamily="34" charset="0"/>
                <a:cs typeface="Segoe UI" panose="020B0502040204020203" pitchFamily="34" charset="0"/>
              </a:rPr>
              <a:t>The system is not separable since the following assumptions are violated:</a:t>
            </a:r>
          </a:p>
          <a:p>
            <a:pPr marL="342900" indent="-342900">
              <a:spcAft>
                <a:spcPts val="1200"/>
              </a:spcAft>
              <a:buAutoNum type="arabicParenR"/>
            </a:pPr>
            <a:r>
              <a:rPr lang="en-US" sz="1600" b="1" dirty="0">
                <a:latin typeface="Segoe UI" panose="020B0502040204020203" pitchFamily="34" charset="0"/>
                <a:cs typeface="Segoe UI" panose="020B0502040204020203" pitchFamily="34" charset="0"/>
              </a:rPr>
              <a:t>Service center flow balance</a:t>
            </a:r>
            <a:r>
              <a:rPr lang="en-US" sz="1600" dirty="0">
                <a:latin typeface="Segoe UI" panose="020B0502040204020203" pitchFamily="34" charset="0"/>
                <a:cs typeface="Segoe UI" panose="020B0502040204020203" pitchFamily="34" charset="0"/>
              </a:rPr>
              <a:t>: losses may occur due to the finite capacity of the system.</a:t>
            </a:r>
          </a:p>
          <a:p>
            <a:pPr marL="342900" indent="-342900">
              <a:spcAft>
                <a:spcPts val="1200"/>
              </a:spcAft>
              <a:buAutoNum type="arabicParenR"/>
            </a:pPr>
            <a:r>
              <a:rPr lang="en-US" sz="1600" b="1" dirty="0">
                <a:latin typeface="Segoe UI" panose="020B0502040204020203" pitchFamily="34" charset="0"/>
                <a:cs typeface="Segoe UI" panose="020B0502040204020203" pitchFamily="34" charset="0"/>
              </a:rPr>
              <a:t>Homogeneous external arrivals</a:t>
            </a:r>
            <a:r>
              <a:rPr lang="en-US" sz="1600" dirty="0">
                <a:latin typeface="Segoe UI" panose="020B0502040204020203" pitchFamily="34" charset="0"/>
                <a:cs typeface="Segoe UI" panose="020B0502040204020203" pitchFamily="34" charset="0"/>
              </a:rPr>
              <a:t>: the arrivals are generated in a source which exhibits bursts (MMPP(2)).</a:t>
            </a:r>
          </a:p>
          <a:p>
            <a:pPr marL="342900" indent="-342900">
              <a:spcAft>
                <a:spcPts val="1200"/>
              </a:spcAft>
              <a:buAutoNum type="arabicParenR"/>
            </a:pPr>
            <a:r>
              <a:rPr lang="en-US" sz="1600" b="1" dirty="0">
                <a:latin typeface="Segoe UI" panose="020B0502040204020203" pitchFamily="34" charset="0"/>
                <a:cs typeface="Segoe UI" panose="020B0502040204020203" pitchFamily="34" charset="0"/>
              </a:rPr>
              <a:t>Service time homogeneity</a:t>
            </a:r>
            <a:r>
              <a:rPr lang="en-US" sz="1600" dirty="0">
                <a:latin typeface="Segoe UI" panose="020B0502040204020203" pitchFamily="34" charset="0"/>
                <a:cs typeface="Segoe UI" panose="020B0502040204020203" pitchFamily="34" charset="0"/>
              </a:rPr>
              <a:t>: the model is built using multiple-server queuing stations.</a:t>
            </a:r>
          </a:p>
          <a:p>
            <a:pPr marL="0" indent="0">
              <a:spcAft>
                <a:spcPts val="1200"/>
              </a:spcAft>
              <a:buNone/>
            </a:pPr>
            <a:r>
              <a:rPr lang="en-US" sz="1600" dirty="0">
                <a:latin typeface="Segoe UI" panose="020B0502040204020203" pitchFamily="34" charset="0"/>
                <a:cs typeface="Segoe UI" panose="020B0502040204020203" pitchFamily="34" charset="0"/>
              </a:rPr>
              <a:t>Hence, direct solutions may not be applied and thus we base our solution on discrete event simulation.</a:t>
            </a:r>
          </a:p>
        </p:txBody>
      </p:sp>
    </p:spTree>
    <p:extLst>
      <p:ext uri="{BB962C8B-B14F-4D97-AF65-F5344CB8AC3E}">
        <p14:creationId xmlns:p14="http://schemas.microsoft.com/office/powerpoint/2010/main" val="300570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C5D53-444C-DB53-3543-9EFEB1D3CD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DBA61-B8B6-49A0-4F01-3DF0ACBA2637}"/>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Building the model</a:t>
            </a:r>
          </a:p>
        </p:txBody>
      </p:sp>
      <p:sp>
        <p:nvSpPr>
          <p:cNvPr id="3" name="Content Placeholder 2">
            <a:extLst>
              <a:ext uri="{FF2B5EF4-FFF2-40B4-BE49-F238E27FC236}">
                <a16:creationId xmlns:a16="http://schemas.microsoft.com/office/drawing/2014/main" id="{FF3795C5-51A2-C944-B529-2B9CA9F1CB55}"/>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pic>
        <p:nvPicPr>
          <p:cNvPr id="5" name="Immagine 4" descr="Immagine che contiene testo, schermata, Carattere, linea&#10;&#10;Descrizione generata automaticamente">
            <a:extLst>
              <a:ext uri="{FF2B5EF4-FFF2-40B4-BE49-F238E27FC236}">
                <a16:creationId xmlns:a16="http://schemas.microsoft.com/office/drawing/2014/main" id="{872F6530-4C55-F7BF-07A2-86DB05731A52}"/>
              </a:ext>
            </a:extLst>
          </p:cNvPr>
          <p:cNvPicPr>
            <a:picLocks noChangeAspect="1"/>
          </p:cNvPicPr>
          <p:nvPr/>
        </p:nvPicPr>
        <p:blipFill rotWithShape="1">
          <a:blip r:embed="rId3">
            <a:extLst>
              <a:ext uri="{28A0092B-C50C-407E-A947-70E740481C1C}">
                <a14:useLocalDpi xmlns:a14="http://schemas.microsoft.com/office/drawing/2010/main" val="0"/>
              </a:ext>
            </a:extLst>
          </a:blip>
          <a:srcRect l="843"/>
          <a:stretch/>
        </p:blipFill>
        <p:spPr>
          <a:xfrm>
            <a:off x="1402760" y="3841893"/>
            <a:ext cx="9386480" cy="1450859"/>
          </a:xfrm>
          <a:prstGeom prst="rect">
            <a:avLst/>
          </a:prstGeom>
        </p:spPr>
      </p:pic>
    </p:spTree>
    <p:extLst>
      <p:ext uri="{BB962C8B-B14F-4D97-AF65-F5344CB8AC3E}">
        <p14:creationId xmlns:p14="http://schemas.microsoft.com/office/powerpoint/2010/main" val="219010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2F4C0-76A2-BB0F-7245-B932A6828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D2140-4987-0CCD-C4CD-3B9B0C19BA8D}"/>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Description of the model: the source</a:t>
            </a:r>
          </a:p>
        </p:txBody>
      </p:sp>
      <p:sp>
        <p:nvSpPr>
          <p:cNvPr id="3" name="Content Placeholder 2">
            <a:extLst>
              <a:ext uri="{FF2B5EF4-FFF2-40B4-BE49-F238E27FC236}">
                <a16:creationId xmlns:a16="http://schemas.microsoft.com/office/drawing/2014/main" id="{77E65DB5-FEAC-0784-6B1E-D4E6759CDD25}"/>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pic>
        <p:nvPicPr>
          <p:cNvPr id="5" name="Immagine 4" descr="Immagine che contiene testo, schermata, Carattere, linea&#10;&#10;Descrizione generata automaticamente">
            <a:extLst>
              <a:ext uri="{FF2B5EF4-FFF2-40B4-BE49-F238E27FC236}">
                <a16:creationId xmlns:a16="http://schemas.microsoft.com/office/drawing/2014/main" id="{DFAD5751-6AC7-CD28-DC0D-35E994524ABE}"/>
              </a:ext>
            </a:extLst>
          </p:cNvPr>
          <p:cNvPicPr>
            <a:picLocks noChangeAspect="1"/>
          </p:cNvPicPr>
          <p:nvPr/>
        </p:nvPicPr>
        <p:blipFill rotWithShape="1">
          <a:blip r:embed="rId3">
            <a:extLst>
              <a:ext uri="{28A0092B-C50C-407E-A947-70E740481C1C}">
                <a14:useLocalDpi xmlns:a14="http://schemas.microsoft.com/office/drawing/2010/main" val="0"/>
              </a:ext>
            </a:extLst>
          </a:blip>
          <a:srcRect l="843"/>
          <a:stretch/>
        </p:blipFill>
        <p:spPr>
          <a:xfrm>
            <a:off x="1402760" y="3841893"/>
            <a:ext cx="9386480" cy="1450859"/>
          </a:xfrm>
          <a:prstGeom prst="rect">
            <a:avLst/>
          </a:prstGeom>
        </p:spPr>
      </p:pic>
      <p:sp>
        <p:nvSpPr>
          <p:cNvPr id="4" name="CasellaDiTesto 3">
            <a:extLst>
              <a:ext uri="{FF2B5EF4-FFF2-40B4-BE49-F238E27FC236}">
                <a16:creationId xmlns:a16="http://schemas.microsoft.com/office/drawing/2014/main" id="{C48946EE-F041-DC70-CA00-8B9D382B9D85}"/>
              </a:ext>
            </a:extLst>
          </p:cNvPr>
          <p:cNvSpPr txBox="1"/>
          <p:nvPr/>
        </p:nvSpPr>
        <p:spPr>
          <a:xfrm>
            <a:off x="1402760" y="3244334"/>
            <a:ext cx="1120820" cy="369332"/>
          </a:xfrm>
          <a:prstGeom prst="rect">
            <a:avLst/>
          </a:prstGeom>
          <a:noFill/>
        </p:spPr>
        <p:txBody>
          <a:bodyPr wrap="none" rtlCol="0">
            <a:spAutoFit/>
          </a:bodyPr>
          <a:lstStyle/>
          <a:p>
            <a:r>
              <a:rPr lang="it-IT" dirty="0">
                <a:solidFill>
                  <a:srgbClr val="FF0000"/>
                </a:solidFill>
              </a:rPr>
              <a:t>MMPP(2)</a:t>
            </a:r>
          </a:p>
        </p:txBody>
      </p:sp>
      <p:cxnSp>
        <p:nvCxnSpPr>
          <p:cNvPr id="7" name="Connettore 2 6">
            <a:extLst>
              <a:ext uri="{FF2B5EF4-FFF2-40B4-BE49-F238E27FC236}">
                <a16:creationId xmlns:a16="http://schemas.microsoft.com/office/drawing/2014/main" id="{F588A52E-CC97-A46E-FBCC-E99F84982832}"/>
              </a:ext>
            </a:extLst>
          </p:cNvPr>
          <p:cNvCxnSpPr>
            <a:cxnSpLocks/>
          </p:cNvCxnSpPr>
          <p:nvPr/>
        </p:nvCxnSpPr>
        <p:spPr>
          <a:xfrm>
            <a:off x="1926000" y="3564000"/>
            <a:ext cx="0" cy="63379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52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descr="Immagine che contiene testo, schermata, Carattere, design&#10;&#10;Descrizione generata automaticamente">
            <a:extLst>
              <a:ext uri="{FF2B5EF4-FFF2-40B4-BE49-F238E27FC236}">
                <a16:creationId xmlns:a16="http://schemas.microsoft.com/office/drawing/2014/main" id="{42D67803-F2DB-DAC4-C3C0-3B6FBDECCF02}"/>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14400" y="1460500"/>
            <a:ext cx="3847814" cy="4627777"/>
          </a:xfrm>
        </p:spPr>
      </p:pic>
      <p:sp>
        <p:nvSpPr>
          <p:cNvPr id="3" name="Titolo 2">
            <a:extLst>
              <a:ext uri="{FF2B5EF4-FFF2-40B4-BE49-F238E27FC236}">
                <a16:creationId xmlns:a16="http://schemas.microsoft.com/office/drawing/2014/main" id="{D9F42215-896B-54E2-ECA0-6B23AFE3D726}"/>
              </a:ext>
            </a:extLst>
          </p:cNvPr>
          <p:cNvSpPr>
            <a:spLocks noGrp="1"/>
          </p:cNvSpPr>
          <p:nvPr>
            <p:ph type="title"/>
          </p:nvPr>
        </p:nvSpPr>
        <p:spPr/>
        <p:txBody>
          <a:bodyPr/>
          <a:lstStyle/>
          <a:p>
            <a:r>
              <a:rPr lang="it-IT" dirty="0"/>
              <a:t>The source: in-</a:t>
            </a:r>
            <a:r>
              <a:rPr lang="it-IT" dirty="0" err="1"/>
              <a:t>depth</a:t>
            </a:r>
            <a:r>
              <a:rPr lang="it-IT" dirty="0"/>
              <a:t> </a:t>
            </a:r>
            <a:r>
              <a:rPr lang="it-IT" dirty="0" err="1"/>
              <a:t>description</a:t>
            </a:r>
            <a:endParaRPr lang="it-IT" dirty="0"/>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E153E230-E800-86C0-BFBC-6B522E4B98D1}"/>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Since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we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have</a:t>
                </a:r>
                <a:r>
                  <a:rPr lang="it-IT" sz="1600" dirty="0">
                    <a:solidFill>
                      <a:schemeClr val="tx1">
                        <a:lumMod val="75000"/>
                        <a:lumOff val="25000"/>
                      </a:schemeClr>
                    </a:solidFill>
                    <a:latin typeface="Segoe UI" panose="020B0502040204020203" pitchFamily="34" charset="0"/>
                    <a:cs typeface="Segoe UI" panose="020B0502040204020203" pitchFamily="34" charset="0"/>
                  </a:rPr>
                  <a:t> bursts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requests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we</a:t>
                </a:r>
                <a:r>
                  <a:rPr lang="it-IT" sz="1600" dirty="0">
                    <a:solidFill>
                      <a:schemeClr val="tx1">
                        <a:lumMod val="75000"/>
                        <a:lumOff val="25000"/>
                      </a:schemeClr>
                    </a:solidFill>
                    <a:latin typeface="Segoe UI" panose="020B0502040204020203" pitchFamily="34" charset="0"/>
                    <a:cs typeface="Segoe UI" panose="020B0502040204020203" pitchFamily="34" charset="0"/>
                  </a:rPr>
                  <a:t> can model the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arrivals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as</a:t>
                </a:r>
                <a:r>
                  <a:rPr lang="it-IT" sz="1600" dirty="0">
                    <a:solidFill>
                      <a:schemeClr val="tx1">
                        <a:lumMod val="75000"/>
                        <a:lumOff val="25000"/>
                      </a:schemeClr>
                    </a:solidFill>
                    <a:latin typeface="Segoe UI" panose="020B0502040204020203" pitchFamily="34" charset="0"/>
                    <a:cs typeface="Segoe UI" panose="020B0502040204020203" pitchFamily="34" charset="0"/>
                  </a:rPr>
                  <a:t> a Markov-</a:t>
                </a:r>
                <a:r>
                  <a:rPr lang="it-IT" sz="1600" dirty="0" err="1">
                    <a:solidFill>
                      <a:schemeClr val="tx1">
                        <a:lumMod val="75000"/>
                        <a:lumOff val="25000"/>
                      </a:schemeClr>
                    </a:solidFill>
                    <a:latin typeface="Segoe UI" panose="020B0502040204020203" pitchFamily="34" charset="0"/>
                    <a:cs typeface="Segoe UI" panose="020B0502040204020203" pitchFamily="34" charset="0"/>
                  </a:rPr>
                  <a:t>Modulated</a:t>
                </a:r>
                <a:r>
                  <a:rPr lang="it-IT" sz="1600" dirty="0">
                    <a:solidFill>
                      <a:schemeClr val="tx1">
                        <a:lumMod val="75000"/>
                        <a:lumOff val="25000"/>
                      </a:schemeClr>
                    </a:solidFill>
                    <a:latin typeface="Segoe UI" panose="020B0502040204020203" pitchFamily="34" charset="0"/>
                    <a:cs typeface="Segoe UI" panose="020B0502040204020203" pitchFamily="34" charset="0"/>
                  </a:rPr>
                  <a:t> Poisson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Process</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Please</a:t>
                </a:r>
                <a:r>
                  <a:rPr lang="it-IT" sz="1600" dirty="0">
                    <a:solidFill>
                      <a:schemeClr val="tx1">
                        <a:lumMod val="75000"/>
                        <a:lumOff val="25000"/>
                      </a:schemeClr>
                    </a:solidFill>
                    <a:latin typeface="Segoe UI" panose="020B0502040204020203" pitchFamily="34" charset="0"/>
                    <a:cs typeface="Segoe UI" panose="020B0502040204020203" pitchFamily="34" charset="0"/>
                  </a:rPr>
                  <a:t> note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that</a:t>
                </a:r>
                <a:r>
                  <a:rPr lang="it-IT" sz="1600" dirty="0">
                    <a:solidFill>
                      <a:schemeClr val="tx1">
                        <a:lumMod val="75000"/>
                        <a:lumOff val="25000"/>
                      </a:schemeClr>
                    </a:solidFill>
                    <a:latin typeface="Segoe UI" panose="020B0502040204020203" pitchFamily="34" charset="0"/>
                    <a:cs typeface="Segoe UI" panose="020B0502040204020203" pitchFamily="34" charset="0"/>
                  </a:rPr>
                  <a:t> for computing </a:t>
                </a:r>
                <a14:m>
                  <m:oMath xmlns:m="http://schemas.openxmlformats.org/officeDocument/2006/math">
                    <m:sSub>
                      <m:sSubPr>
                        <m:ctrlPr>
                          <a:rPr lang="it-IT" sz="160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0</m:t>
                        </m:r>
                      </m:sub>
                    </m:s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 </m:t>
                    </m:r>
                    <m:sSub>
                      <m:sSub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1</m:t>
                        </m:r>
                      </m:sub>
                    </m:s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 </m:t>
                    </m:r>
                    <m:sSub>
                      <m:sSub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𝜎</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0</m:t>
                        </m:r>
                      </m:sub>
                    </m:s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 </m:t>
                    </m:r>
                    <m:sSub>
                      <m:sSub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𝜎</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1</m:t>
                        </m:r>
                      </m:sub>
                    </m:sSub>
                  </m:oMath>
                </a14:m>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all</a:t>
                </a:r>
                <a:r>
                  <a:rPr lang="it-IT" sz="1600" dirty="0">
                    <a:solidFill>
                      <a:schemeClr val="tx1">
                        <a:lumMod val="75000"/>
                        <a:lumOff val="25000"/>
                      </a:schemeClr>
                    </a:solidFill>
                    <a:latin typeface="Segoe UI" panose="020B0502040204020203" pitchFamily="34" charset="0"/>
                    <a:cs typeface="Segoe UI" panose="020B0502040204020203" pitchFamily="34" charset="0"/>
                  </a:rPr>
                  <a:t> time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measurement</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units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have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been</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converted</a:t>
                </a:r>
                <a:r>
                  <a:rPr lang="it-IT" sz="1600" dirty="0">
                    <a:solidFill>
                      <a:schemeClr val="tx1">
                        <a:lumMod val="75000"/>
                        <a:lumOff val="25000"/>
                      </a:schemeClr>
                    </a:solidFill>
                    <a:latin typeface="Segoe UI" panose="020B0502040204020203" pitchFamily="34" charset="0"/>
                    <a:cs typeface="Segoe UI" panose="020B0502040204020203" pitchFamily="34" charset="0"/>
                  </a:rPr>
                  <a:t> in seconds.</a:t>
                </a:r>
              </a:p>
            </p:txBody>
          </p:sp>
        </mc:Choice>
        <mc:Fallback xmlns="">
          <p:sp>
            <p:nvSpPr>
              <p:cNvPr id="7" name="Segnaposto contenuto 6">
                <a:extLst>
                  <a:ext uri="{FF2B5EF4-FFF2-40B4-BE49-F238E27FC236}">
                    <a16:creationId xmlns:a16="http://schemas.microsoft.com/office/drawing/2014/main" id="{E153E230-E800-86C0-BFBC-6B522E4B98D1}"/>
                  </a:ext>
                </a:extLst>
              </p:cNvPr>
              <p:cNvSpPr>
                <a:spLocks noGrp="1" noRot="1" noChangeAspect="1" noMove="1" noResize="1" noEditPoints="1" noAdjustHandles="1" noChangeArrowheads="1" noChangeShapeType="1" noTextEdit="1"/>
              </p:cNvSpPr>
              <p:nvPr>
                <p:ph sz="half" idx="4294967295"/>
              </p:nvPr>
            </p:nvSpPr>
            <p:spPr>
              <a:xfrm>
                <a:off x="6096000" y="1460500"/>
                <a:ext cx="5181600" cy="4351338"/>
              </a:xfrm>
              <a:blipFill>
                <a:blip r:embed="rId3"/>
                <a:stretch>
                  <a:fillRect l="-733"/>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7FB2BF2A-0B5F-EEAB-8437-8B1481239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6774" y="4757420"/>
            <a:ext cx="6411139" cy="319903"/>
          </a:xfrm>
          <a:prstGeom prst="rect">
            <a:avLst/>
          </a:prstGeom>
        </p:spPr>
      </p:pic>
    </p:spTree>
    <p:extLst>
      <p:ext uri="{BB962C8B-B14F-4D97-AF65-F5344CB8AC3E}">
        <p14:creationId xmlns:p14="http://schemas.microsoft.com/office/powerpoint/2010/main" val="30370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A12AE-AD5A-8577-B992-0DEED6BBE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E3623-D3C8-DBAA-6638-E750890438AE}"/>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Description of the model: the stations</a:t>
            </a:r>
          </a:p>
        </p:txBody>
      </p:sp>
      <p:sp>
        <p:nvSpPr>
          <p:cNvPr id="3" name="Content Placeholder 2">
            <a:extLst>
              <a:ext uri="{FF2B5EF4-FFF2-40B4-BE49-F238E27FC236}">
                <a16:creationId xmlns:a16="http://schemas.microsoft.com/office/drawing/2014/main" id="{4A4F99E8-AE69-7872-5399-15958088ACE0}"/>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pic>
        <p:nvPicPr>
          <p:cNvPr id="5" name="Immagine 4" descr="Immagine che contiene testo, schermata, Carattere, linea&#10;&#10;Descrizione generata automaticamente">
            <a:extLst>
              <a:ext uri="{FF2B5EF4-FFF2-40B4-BE49-F238E27FC236}">
                <a16:creationId xmlns:a16="http://schemas.microsoft.com/office/drawing/2014/main" id="{C70A1BF7-EBDD-14D1-FF68-E066DF27262A}"/>
              </a:ext>
            </a:extLst>
          </p:cNvPr>
          <p:cNvPicPr>
            <a:picLocks noChangeAspect="1"/>
          </p:cNvPicPr>
          <p:nvPr/>
        </p:nvPicPr>
        <p:blipFill rotWithShape="1">
          <a:blip r:embed="rId3">
            <a:extLst>
              <a:ext uri="{28A0092B-C50C-407E-A947-70E740481C1C}">
                <a14:useLocalDpi xmlns:a14="http://schemas.microsoft.com/office/drawing/2010/main" val="0"/>
              </a:ext>
            </a:extLst>
          </a:blip>
          <a:srcRect l="843"/>
          <a:stretch/>
        </p:blipFill>
        <p:spPr>
          <a:xfrm>
            <a:off x="1402760" y="3841893"/>
            <a:ext cx="9386480" cy="1450859"/>
          </a:xfrm>
          <a:prstGeom prst="rect">
            <a:avLst/>
          </a:prstGeom>
        </p:spPr>
      </p:pic>
      <p:sp>
        <p:nvSpPr>
          <p:cNvPr id="4" name="CasellaDiTesto 3">
            <a:extLst>
              <a:ext uri="{FF2B5EF4-FFF2-40B4-BE49-F238E27FC236}">
                <a16:creationId xmlns:a16="http://schemas.microsoft.com/office/drawing/2014/main" id="{7430FE44-906A-9E50-98FB-5C03F075E28A}"/>
              </a:ext>
            </a:extLst>
          </p:cNvPr>
          <p:cNvSpPr txBox="1"/>
          <p:nvPr/>
        </p:nvSpPr>
        <p:spPr>
          <a:xfrm>
            <a:off x="2962052" y="3244334"/>
            <a:ext cx="821059" cy="369332"/>
          </a:xfrm>
          <a:prstGeom prst="rect">
            <a:avLst/>
          </a:prstGeom>
          <a:noFill/>
        </p:spPr>
        <p:txBody>
          <a:bodyPr wrap="none" rtlCol="0">
            <a:spAutoFit/>
          </a:bodyPr>
          <a:lstStyle/>
          <a:p>
            <a:r>
              <a:rPr lang="it-IT" dirty="0">
                <a:solidFill>
                  <a:srgbClr val="FF0000"/>
                </a:solidFill>
              </a:rPr>
              <a:t>Erlang</a:t>
            </a:r>
          </a:p>
        </p:txBody>
      </p:sp>
      <p:cxnSp>
        <p:nvCxnSpPr>
          <p:cNvPr id="7" name="Connettore 2 6">
            <a:extLst>
              <a:ext uri="{FF2B5EF4-FFF2-40B4-BE49-F238E27FC236}">
                <a16:creationId xmlns:a16="http://schemas.microsoft.com/office/drawing/2014/main" id="{D89DD94B-C28D-A24C-48D0-39A5792D5F99}"/>
              </a:ext>
            </a:extLst>
          </p:cNvPr>
          <p:cNvCxnSpPr>
            <a:cxnSpLocks/>
          </p:cNvCxnSpPr>
          <p:nvPr/>
        </p:nvCxnSpPr>
        <p:spPr>
          <a:xfrm>
            <a:off x="3408290" y="3535124"/>
            <a:ext cx="0" cy="41123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B4854DD4-18DF-EF23-1977-3A66ACD779B6}"/>
              </a:ext>
            </a:extLst>
          </p:cNvPr>
          <p:cNvSpPr txBox="1"/>
          <p:nvPr/>
        </p:nvSpPr>
        <p:spPr>
          <a:xfrm>
            <a:off x="4353539" y="3244334"/>
            <a:ext cx="1366080" cy="369332"/>
          </a:xfrm>
          <a:prstGeom prst="rect">
            <a:avLst/>
          </a:prstGeom>
          <a:noFill/>
        </p:spPr>
        <p:txBody>
          <a:bodyPr wrap="none" rtlCol="0">
            <a:spAutoFit/>
          </a:bodyPr>
          <a:lstStyle/>
          <a:p>
            <a:r>
              <a:rPr lang="it-IT" dirty="0" err="1">
                <a:solidFill>
                  <a:srgbClr val="FF0000"/>
                </a:solidFill>
              </a:rPr>
              <a:t>Exponential</a:t>
            </a:r>
            <a:endParaRPr lang="it-IT" dirty="0">
              <a:solidFill>
                <a:srgbClr val="FF0000"/>
              </a:solidFill>
            </a:endParaRPr>
          </a:p>
        </p:txBody>
      </p:sp>
      <p:sp>
        <p:nvSpPr>
          <p:cNvPr id="8" name="CasellaDiTesto 7">
            <a:extLst>
              <a:ext uri="{FF2B5EF4-FFF2-40B4-BE49-F238E27FC236}">
                <a16:creationId xmlns:a16="http://schemas.microsoft.com/office/drawing/2014/main" id="{EFD3B0D0-4EDE-812A-C856-49999E404F58}"/>
              </a:ext>
            </a:extLst>
          </p:cNvPr>
          <p:cNvSpPr txBox="1"/>
          <p:nvPr/>
        </p:nvSpPr>
        <p:spPr>
          <a:xfrm>
            <a:off x="5997270" y="3244334"/>
            <a:ext cx="1366080" cy="369332"/>
          </a:xfrm>
          <a:prstGeom prst="rect">
            <a:avLst/>
          </a:prstGeom>
          <a:noFill/>
        </p:spPr>
        <p:txBody>
          <a:bodyPr wrap="none" rtlCol="0">
            <a:spAutoFit/>
          </a:bodyPr>
          <a:lstStyle/>
          <a:p>
            <a:r>
              <a:rPr lang="it-IT" dirty="0" err="1">
                <a:solidFill>
                  <a:srgbClr val="FF0000"/>
                </a:solidFill>
              </a:rPr>
              <a:t>Exponential</a:t>
            </a:r>
            <a:endParaRPr lang="it-IT" dirty="0">
              <a:solidFill>
                <a:srgbClr val="FF0000"/>
              </a:solidFill>
            </a:endParaRPr>
          </a:p>
        </p:txBody>
      </p:sp>
      <p:sp>
        <p:nvSpPr>
          <p:cNvPr id="9" name="CasellaDiTesto 8">
            <a:extLst>
              <a:ext uri="{FF2B5EF4-FFF2-40B4-BE49-F238E27FC236}">
                <a16:creationId xmlns:a16="http://schemas.microsoft.com/office/drawing/2014/main" id="{DA6B912D-4582-6FA9-A808-7B4BE91B1555}"/>
              </a:ext>
            </a:extLst>
          </p:cNvPr>
          <p:cNvSpPr txBox="1"/>
          <p:nvPr/>
        </p:nvSpPr>
        <p:spPr>
          <a:xfrm>
            <a:off x="7690268" y="3244334"/>
            <a:ext cx="2056845" cy="369332"/>
          </a:xfrm>
          <a:prstGeom prst="rect">
            <a:avLst/>
          </a:prstGeom>
          <a:noFill/>
        </p:spPr>
        <p:txBody>
          <a:bodyPr wrap="none" rtlCol="0">
            <a:spAutoFit/>
          </a:bodyPr>
          <a:lstStyle/>
          <a:p>
            <a:r>
              <a:rPr lang="it-IT" dirty="0" err="1">
                <a:solidFill>
                  <a:srgbClr val="FF0000"/>
                </a:solidFill>
              </a:rPr>
              <a:t>Hyper-Exponential</a:t>
            </a:r>
            <a:endParaRPr lang="it-IT" dirty="0">
              <a:solidFill>
                <a:srgbClr val="FF0000"/>
              </a:solidFill>
            </a:endParaRPr>
          </a:p>
        </p:txBody>
      </p:sp>
      <p:cxnSp>
        <p:nvCxnSpPr>
          <p:cNvPr id="11" name="Connettore 2 10">
            <a:extLst>
              <a:ext uri="{FF2B5EF4-FFF2-40B4-BE49-F238E27FC236}">
                <a16:creationId xmlns:a16="http://schemas.microsoft.com/office/drawing/2014/main" id="{B5E84D7E-32C4-001D-1EE1-C012DD3B3C02}"/>
              </a:ext>
            </a:extLst>
          </p:cNvPr>
          <p:cNvCxnSpPr>
            <a:cxnSpLocks/>
          </p:cNvCxnSpPr>
          <p:nvPr/>
        </p:nvCxnSpPr>
        <p:spPr>
          <a:xfrm>
            <a:off x="5036579" y="3535124"/>
            <a:ext cx="0" cy="41123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4BF0CD2B-9CC5-DDF2-829C-D9E925338149}"/>
              </a:ext>
            </a:extLst>
          </p:cNvPr>
          <p:cNvCxnSpPr>
            <a:cxnSpLocks/>
          </p:cNvCxnSpPr>
          <p:nvPr/>
        </p:nvCxnSpPr>
        <p:spPr>
          <a:xfrm>
            <a:off x="8371718" y="3535124"/>
            <a:ext cx="0" cy="41123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5C3FC373-AADB-AB32-F8DF-1EFFEA6B4723}"/>
              </a:ext>
            </a:extLst>
          </p:cNvPr>
          <p:cNvCxnSpPr>
            <a:cxnSpLocks/>
          </p:cNvCxnSpPr>
          <p:nvPr/>
        </p:nvCxnSpPr>
        <p:spPr>
          <a:xfrm>
            <a:off x="6704943" y="3535124"/>
            <a:ext cx="0" cy="411234"/>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D8F93A2C-12A2-204F-9DE6-D234C1228EA5}"/>
              </a:ext>
            </a:extLst>
          </p:cNvPr>
          <p:cNvSpPr txBox="1"/>
          <p:nvPr/>
        </p:nvSpPr>
        <p:spPr>
          <a:xfrm>
            <a:off x="444500" y="5336313"/>
            <a:ext cx="2116798" cy="369332"/>
          </a:xfrm>
          <a:prstGeom prst="rect">
            <a:avLst/>
          </a:prstGeom>
          <a:noFill/>
        </p:spPr>
        <p:txBody>
          <a:bodyPr wrap="none" rtlCol="0">
            <a:spAutoFit/>
          </a:bodyPr>
          <a:lstStyle/>
          <a:p>
            <a:r>
              <a:rPr lang="it-IT" dirty="0" err="1">
                <a:solidFill>
                  <a:srgbClr val="FF0000"/>
                </a:solidFill>
              </a:rPr>
              <a:t>Number</a:t>
            </a:r>
            <a:r>
              <a:rPr lang="it-IT" dirty="0">
                <a:solidFill>
                  <a:srgbClr val="FF0000"/>
                </a:solidFill>
              </a:rPr>
              <a:t> of servers:</a:t>
            </a:r>
          </a:p>
        </p:txBody>
      </p:sp>
      <p:sp>
        <p:nvSpPr>
          <p:cNvPr id="16" name="CasellaDiTesto 15">
            <a:extLst>
              <a:ext uri="{FF2B5EF4-FFF2-40B4-BE49-F238E27FC236}">
                <a16:creationId xmlns:a16="http://schemas.microsoft.com/office/drawing/2014/main" id="{BB9E8B81-3795-75F3-027F-7AF223382A0B}"/>
              </a:ext>
            </a:extLst>
          </p:cNvPr>
          <p:cNvSpPr txBox="1"/>
          <p:nvPr/>
        </p:nvSpPr>
        <p:spPr>
          <a:xfrm>
            <a:off x="3217731" y="5336313"/>
            <a:ext cx="309700" cy="369332"/>
          </a:xfrm>
          <a:prstGeom prst="rect">
            <a:avLst/>
          </a:prstGeom>
          <a:noFill/>
        </p:spPr>
        <p:txBody>
          <a:bodyPr wrap="none" rtlCol="0">
            <a:spAutoFit/>
          </a:bodyPr>
          <a:lstStyle/>
          <a:p>
            <a:r>
              <a:rPr lang="it-IT" dirty="0">
                <a:solidFill>
                  <a:srgbClr val="FF0000"/>
                </a:solidFill>
              </a:rPr>
              <a:t>1</a:t>
            </a:r>
          </a:p>
        </p:txBody>
      </p:sp>
      <p:sp>
        <p:nvSpPr>
          <p:cNvPr id="17" name="CasellaDiTesto 16">
            <a:extLst>
              <a:ext uri="{FF2B5EF4-FFF2-40B4-BE49-F238E27FC236}">
                <a16:creationId xmlns:a16="http://schemas.microsoft.com/office/drawing/2014/main" id="{E25A47B1-57CC-2746-6A59-DEDB8CD7977C}"/>
              </a:ext>
            </a:extLst>
          </p:cNvPr>
          <p:cNvSpPr txBox="1"/>
          <p:nvPr/>
        </p:nvSpPr>
        <p:spPr>
          <a:xfrm>
            <a:off x="4819212" y="5336313"/>
            <a:ext cx="434734" cy="369332"/>
          </a:xfrm>
          <a:prstGeom prst="rect">
            <a:avLst/>
          </a:prstGeom>
          <a:noFill/>
        </p:spPr>
        <p:txBody>
          <a:bodyPr wrap="none" rtlCol="0">
            <a:spAutoFit/>
          </a:bodyPr>
          <a:lstStyle/>
          <a:p>
            <a:r>
              <a:rPr lang="it-IT" dirty="0">
                <a:solidFill>
                  <a:srgbClr val="FF0000"/>
                </a:solidFill>
              </a:rPr>
              <a:t>19</a:t>
            </a:r>
          </a:p>
        </p:txBody>
      </p:sp>
      <p:sp>
        <p:nvSpPr>
          <p:cNvPr id="18" name="CasellaDiTesto 17">
            <a:extLst>
              <a:ext uri="{FF2B5EF4-FFF2-40B4-BE49-F238E27FC236}">
                <a16:creationId xmlns:a16="http://schemas.microsoft.com/office/drawing/2014/main" id="{3B1A275D-FECA-50D2-DC55-B0B5702A26A5}"/>
              </a:ext>
            </a:extLst>
          </p:cNvPr>
          <p:cNvSpPr txBox="1"/>
          <p:nvPr/>
        </p:nvSpPr>
        <p:spPr>
          <a:xfrm>
            <a:off x="6550093" y="5340878"/>
            <a:ext cx="309700" cy="369332"/>
          </a:xfrm>
          <a:prstGeom prst="rect">
            <a:avLst/>
          </a:prstGeom>
          <a:noFill/>
        </p:spPr>
        <p:txBody>
          <a:bodyPr wrap="none" rtlCol="0">
            <a:spAutoFit/>
          </a:bodyPr>
          <a:lstStyle/>
          <a:p>
            <a:r>
              <a:rPr lang="it-IT" dirty="0">
                <a:solidFill>
                  <a:srgbClr val="FF0000"/>
                </a:solidFill>
              </a:rPr>
              <a:t>4</a:t>
            </a:r>
          </a:p>
        </p:txBody>
      </p:sp>
      <p:sp>
        <p:nvSpPr>
          <p:cNvPr id="19" name="CasellaDiTesto 18">
            <a:extLst>
              <a:ext uri="{FF2B5EF4-FFF2-40B4-BE49-F238E27FC236}">
                <a16:creationId xmlns:a16="http://schemas.microsoft.com/office/drawing/2014/main" id="{B262E16C-F2C6-3FE8-56B7-6E3D94E5FAF0}"/>
              </a:ext>
            </a:extLst>
          </p:cNvPr>
          <p:cNvSpPr txBox="1"/>
          <p:nvPr/>
        </p:nvSpPr>
        <p:spPr>
          <a:xfrm>
            <a:off x="8155940" y="5336313"/>
            <a:ext cx="309700" cy="369332"/>
          </a:xfrm>
          <a:prstGeom prst="rect">
            <a:avLst/>
          </a:prstGeom>
          <a:noFill/>
        </p:spPr>
        <p:txBody>
          <a:bodyPr wrap="none" rtlCol="0">
            <a:spAutoFit/>
          </a:bodyPr>
          <a:lstStyle/>
          <a:p>
            <a:r>
              <a:rPr lang="it-IT" dirty="0">
                <a:solidFill>
                  <a:srgbClr val="FF0000"/>
                </a:solidFill>
              </a:rPr>
              <a:t>4</a:t>
            </a:r>
          </a:p>
        </p:txBody>
      </p:sp>
      <p:sp>
        <p:nvSpPr>
          <p:cNvPr id="10" name="CasellaDiTesto 9">
            <a:extLst>
              <a:ext uri="{FF2B5EF4-FFF2-40B4-BE49-F238E27FC236}">
                <a16:creationId xmlns:a16="http://schemas.microsoft.com/office/drawing/2014/main" id="{2C6AD4E4-5A7C-0D1B-3F84-338ACFA10813}"/>
              </a:ext>
            </a:extLst>
          </p:cNvPr>
          <p:cNvSpPr txBox="1"/>
          <p:nvPr/>
        </p:nvSpPr>
        <p:spPr>
          <a:xfrm>
            <a:off x="444500" y="5780339"/>
            <a:ext cx="1776448" cy="369332"/>
          </a:xfrm>
          <a:prstGeom prst="rect">
            <a:avLst/>
          </a:prstGeom>
          <a:noFill/>
        </p:spPr>
        <p:txBody>
          <a:bodyPr wrap="none" rtlCol="0">
            <a:spAutoFit/>
          </a:bodyPr>
          <a:lstStyle/>
          <a:p>
            <a:r>
              <a:rPr lang="it-IT" dirty="0">
                <a:solidFill>
                  <a:srgbClr val="FF0000"/>
                </a:solidFill>
              </a:rPr>
              <a:t>Queuing policy:</a:t>
            </a:r>
          </a:p>
        </p:txBody>
      </p:sp>
      <p:sp>
        <p:nvSpPr>
          <p:cNvPr id="14" name="CasellaDiTesto 13">
            <a:extLst>
              <a:ext uri="{FF2B5EF4-FFF2-40B4-BE49-F238E27FC236}">
                <a16:creationId xmlns:a16="http://schemas.microsoft.com/office/drawing/2014/main" id="{6F8E65F6-20F6-289E-C1C5-44B4253B7031}"/>
              </a:ext>
            </a:extLst>
          </p:cNvPr>
          <p:cNvSpPr txBox="1"/>
          <p:nvPr/>
        </p:nvSpPr>
        <p:spPr>
          <a:xfrm>
            <a:off x="3036495" y="5780339"/>
            <a:ext cx="672172" cy="369332"/>
          </a:xfrm>
          <a:prstGeom prst="rect">
            <a:avLst/>
          </a:prstGeom>
          <a:noFill/>
        </p:spPr>
        <p:txBody>
          <a:bodyPr wrap="none" rtlCol="0">
            <a:spAutoFit/>
          </a:bodyPr>
          <a:lstStyle/>
          <a:p>
            <a:r>
              <a:rPr lang="it-IT" dirty="0">
                <a:solidFill>
                  <a:srgbClr val="FF0000"/>
                </a:solidFill>
              </a:rPr>
              <a:t>FCFS</a:t>
            </a:r>
          </a:p>
        </p:txBody>
      </p:sp>
      <p:sp>
        <p:nvSpPr>
          <p:cNvPr id="20" name="CasellaDiTesto 19">
            <a:extLst>
              <a:ext uri="{FF2B5EF4-FFF2-40B4-BE49-F238E27FC236}">
                <a16:creationId xmlns:a16="http://schemas.microsoft.com/office/drawing/2014/main" id="{06BD7FA3-54BC-E380-414F-610CB41B7FBF}"/>
              </a:ext>
            </a:extLst>
          </p:cNvPr>
          <p:cNvSpPr txBox="1"/>
          <p:nvPr/>
        </p:nvSpPr>
        <p:spPr>
          <a:xfrm>
            <a:off x="7974704" y="5780339"/>
            <a:ext cx="672172" cy="369332"/>
          </a:xfrm>
          <a:prstGeom prst="rect">
            <a:avLst/>
          </a:prstGeom>
          <a:noFill/>
        </p:spPr>
        <p:txBody>
          <a:bodyPr wrap="none" rtlCol="0">
            <a:spAutoFit/>
          </a:bodyPr>
          <a:lstStyle/>
          <a:p>
            <a:r>
              <a:rPr lang="it-IT" dirty="0">
                <a:solidFill>
                  <a:srgbClr val="FF0000"/>
                </a:solidFill>
              </a:rPr>
              <a:t>FCFS</a:t>
            </a:r>
          </a:p>
        </p:txBody>
      </p:sp>
      <p:sp>
        <p:nvSpPr>
          <p:cNvPr id="21" name="CasellaDiTesto 20">
            <a:extLst>
              <a:ext uri="{FF2B5EF4-FFF2-40B4-BE49-F238E27FC236}">
                <a16:creationId xmlns:a16="http://schemas.microsoft.com/office/drawing/2014/main" id="{AF03965F-2927-6C50-FC98-19BCB48B2B2E}"/>
              </a:ext>
            </a:extLst>
          </p:cNvPr>
          <p:cNvSpPr txBox="1"/>
          <p:nvPr/>
        </p:nvSpPr>
        <p:spPr>
          <a:xfrm>
            <a:off x="4681900" y="5780339"/>
            <a:ext cx="672172" cy="369332"/>
          </a:xfrm>
          <a:prstGeom prst="rect">
            <a:avLst/>
          </a:prstGeom>
          <a:noFill/>
        </p:spPr>
        <p:txBody>
          <a:bodyPr wrap="none" rtlCol="0">
            <a:spAutoFit/>
          </a:bodyPr>
          <a:lstStyle/>
          <a:p>
            <a:r>
              <a:rPr lang="it-IT" dirty="0">
                <a:solidFill>
                  <a:srgbClr val="FF0000"/>
                </a:solidFill>
              </a:rPr>
              <a:t>FCFS</a:t>
            </a:r>
          </a:p>
        </p:txBody>
      </p:sp>
      <p:sp>
        <p:nvSpPr>
          <p:cNvPr id="22" name="CasellaDiTesto 21">
            <a:extLst>
              <a:ext uri="{FF2B5EF4-FFF2-40B4-BE49-F238E27FC236}">
                <a16:creationId xmlns:a16="http://schemas.microsoft.com/office/drawing/2014/main" id="{01E4253E-4AFA-60B0-652B-AE16D48EC8D4}"/>
              </a:ext>
            </a:extLst>
          </p:cNvPr>
          <p:cNvSpPr txBox="1"/>
          <p:nvPr/>
        </p:nvSpPr>
        <p:spPr>
          <a:xfrm>
            <a:off x="6368857" y="5785286"/>
            <a:ext cx="672172" cy="369332"/>
          </a:xfrm>
          <a:prstGeom prst="rect">
            <a:avLst/>
          </a:prstGeom>
          <a:noFill/>
        </p:spPr>
        <p:txBody>
          <a:bodyPr wrap="none" rtlCol="0">
            <a:spAutoFit/>
          </a:bodyPr>
          <a:lstStyle/>
          <a:p>
            <a:r>
              <a:rPr lang="it-IT" dirty="0">
                <a:solidFill>
                  <a:srgbClr val="FF0000"/>
                </a:solidFill>
              </a:rPr>
              <a:t>FCFS</a:t>
            </a:r>
          </a:p>
        </p:txBody>
      </p:sp>
    </p:spTree>
    <p:extLst>
      <p:ext uri="{BB962C8B-B14F-4D97-AF65-F5344CB8AC3E}">
        <p14:creationId xmlns:p14="http://schemas.microsoft.com/office/powerpoint/2010/main" val="301206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5" grpId="0"/>
      <p:bldP spid="16" grpId="0"/>
      <p:bldP spid="17" grpId="0"/>
      <p:bldP spid="18" grpId="0"/>
      <p:bldP spid="19" grpId="0"/>
      <p:bldP spid="10" grpId="0"/>
      <p:bldP spid="14"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F84-F8F9-4C7B-7B06-25DC977BF07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EDCFFB50-A62E-AE5C-0476-81E31CC6D7FA}"/>
              </a:ext>
            </a:extLst>
          </p:cNvPr>
          <p:cNvSpPr>
            <a:spLocks noGrp="1"/>
          </p:cNvSpPr>
          <p:nvPr>
            <p:ph type="title"/>
          </p:nvPr>
        </p:nvSpPr>
        <p:spPr/>
        <p:txBody>
          <a:bodyPr/>
          <a:lstStyle/>
          <a:p>
            <a:r>
              <a:rPr lang="it-IT" dirty="0"/>
              <a:t>Fitting the </a:t>
            </a:r>
            <a:r>
              <a:rPr lang="it-IT" dirty="0" err="1"/>
              <a:t>distributions</a:t>
            </a:r>
            <a:r>
              <a:rPr lang="it-IT" dirty="0"/>
              <a:t>: Welcome station</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1EC30724-F672-C389-2813-5AD92AF1F72D}"/>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Distribution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type</a:t>
                </a:r>
                <a:r>
                  <a:rPr lang="it-IT" sz="1600" dirty="0">
                    <a:solidFill>
                      <a:schemeClr val="tx1">
                        <a:lumMod val="75000"/>
                        <a:lumOff val="25000"/>
                      </a:schemeClr>
                    </a:solidFill>
                    <a:latin typeface="Segoe UI" panose="020B0502040204020203" pitchFamily="34" charset="0"/>
                    <a:cs typeface="Segoe UI" panose="020B0502040204020203" pitchFamily="34" charset="0"/>
                  </a:rPr>
                  <a:t> and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parameters</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160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𝐸𝑟𝑙</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&lt;</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𝑘</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=36, </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=4.79∗1000&gt;</m:t>
                          </m:r>
                        </m:sub>
                      </m:sSub>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    </a:t>
                </a: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Coefficient</a:t>
                </a:r>
                <a:r>
                  <a:rPr lang="it-IT" sz="1600" dirty="0">
                    <a:solidFill>
                      <a:schemeClr val="tx1">
                        <a:lumMod val="75000"/>
                        <a:lumOff val="25000"/>
                      </a:schemeClr>
                    </a:solidFill>
                    <a:latin typeface="Segoe UI" panose="020B0502040204020203" pitchFamily="34" charset="0"/>
                    <a:cs typeface="Segoe UI" panose="020B0502040204020203" pitchFamily="34" charset="0"/>
                  </a:rPr>
                  <a:t>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variation</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𝐶𝑣</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=0.1667</m:t>
                      </m:r>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p:txBody>
          </p:sp>
        </mc:Choice>
        <mc:Fallback xmlns="">
          <p:sp>
            <p:nvSpPr>
              <p:cNvPr id="7" name="Segnaposto contenuto 6">
                <a:extLst>
                  <a:ext uri="{FF2B5EF4-FFF2-40B4-BE49-F238E27FC236}">
                    <a16:creationId xmlns:a16="http://schemas.microsoft.com/office/drawing/2014/main" id="{1EC30724-F672-C389-2813-5AD92AF1F72D}"/>
                  </a:ext>
                </a:extLst>
              </p:cNvPr>
              <p:cNvSpPr>
                <a:spLocks noGrp="1" noRot="1" noChangeAspect="1" noMove="1" noResize="1" noEditPoints="1" noAdjustHandles="1" noChangeArrowheads="1" noChangeShapeType="1" noTextEdit="1"/>
              </p:cNvSpPr>
              <p:nvPr>
                <p:ph sz="half" idx="4294967295"/>
              </p:nvPr>
            </p:nvSpPr>
            <p:spPr>
              <a:xfrm>
                <a:off x="6096000" y="1460500"/>
                <a:ext cx="5181600" cy="4351338"/>
              </a:xfrm>
              <a:blipFill>
                <a:blip r:embed="rId2"/>
                <a:stretch>
                  <a:fillRect l="-733"/>
                </a:stretch>
              </a:blipFill>
            </p:spPr>
            <p:txBody>
              <a:bodyPr/>
              <a:lstStyle/>
              <a:p>
                <a:r>
                  <a:rPr lang="it-IT">
                    <a:noFill/>
                  </a:rPr>
                  <a:t> </a:t>
                </a:r>
              </a:p>
            </p:txBody>
          </p:sp>
        </mc:Fallback>
      </mc:AlternateContent>
      <p:pic>
        <p:nvPicPr>
          <p:cNvPr id="8" name="Segnaposto contenuto 7" descr="Immagine che contiene testo, schermata, Diagramma, linea&#10;&#10;Descrizione generata automaticamente">
            <a:extLst>
              <a:ext uri="{FF2B5EF4-FFF2-40B4-BE49-F238E27FC236}">
                <a16:creationId xmlns:a16="http://schemas.microsoft.com/office/drawing/2014/main" id="{2AE891A6-594B-206E-CB30-C9EB9425C22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43593" y="1460499"/>
            <a:ext cx="5462766" cy="4966891"/>
          </a:xfrm>
        </p:spPr>
      </p:pic>
    </p:spTree>
    <p:extLst>
      <p:ext uri="{BB962C8B-B14F-4D97-AF65-F5344CB8AC3E}">
        <p14:creationId xmlns:p14="http://schemas.microsoft.com/office/powerpoint/2010/main" val="4572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B457-B878-6E01-97E0-F2385084C0E5}"/>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97616FD2-4313-E841-DD50-0D6322E5E3C4}"/>
              </a:ext>
            </a:extLst>
          </p:cNvPr>
          <p:cNvSpPr>
            <a:spLocks noGrp="1"/>
          </p:cNvSpPr>
          <p:nvPr>
            <p:ph type="title"/>
          </p:nvPr>
        </p:nvSpPr>
        <p:spPr/>
        <p:txBody>
          <a:bodyPr/>
          <a:lstStyle/>
          <a:p>
            <a:r>
              <a:rPr lang="it-IT" dirty="0"/>
              <a:t>Fitting the </a:t>
            </a:r>
            <a:r>
              <a:rPr lang="it-IT" dirty="0" err="1"/>
              <a:t>distributions</a:t>
            </a:r>
            <a:r>
              <a:rPr lang="it-IT" dirty="0"/>
              <a:t>: Seat </a:t>
            </a:r>
            <a:r>
              <a:rPr lang="it-IT" dirty="0" err="1"/>
              <a:t>selection</a:t>
            </a:r>
            <a:r>
              <a:rPr lang="it-IT" dirty="0"/>
              <a:t> station</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D667BA00-D2DF-A40F-0589-C44245DC6CE9}"/>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Distribution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type</a:t>
                </a:r>
                <a:r>
                  <a:rPr lang="it-IT" sz="1600" dirty="0">
                    <a:solidFill>
                      <a:schemeClr val="tx1">
                        <a:lumMod val="75000"/>
                        <a:lumOff val="25000"/>
                      </a:schemeClr>
                    </a:solidFill>
                    <a:latin typeface="Segoe UI" panose="020B0502040204020203" pitchFamily="34" charset="0"/>
                    <a:cs typeface="Segoe UI" panose="020B0502040204020203" pitchFamily="34" charset="0"/>
                  </a:rPr>
                  <a:t> and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parameters</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160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𝐸𝑥𝑝</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&lt;</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=0.0039854∗1000&gt;</m:t>
                          </m:r>
                        </m:sub>
                      </m:sSub>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    </a:t>
                </a: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Coefficient</a:t>
                </a:r>
                <a:r>
                  <a:rPr lang="it-IT" sz="1600" dirty="0">
                    <a:solidFill>
                      <a:schemeClr val="tx1">
                        <a:lumMod val="75000"/>
                        <a:lumOff val="25000"/>
                      </a:schemeClr>
                    </a:solidFill>
                    <a:latin typeface="Segoe UI" panose="020B0502040204020203" pitchFamily="34" charset="0"/>
                    <a:cs typeface="Segoe UI" panose="020B0502040204020203" pitchFamily="34" charset="0"/>
                  </a:rPr>
                  <a:t>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variation</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𝐶𝑣</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=1.0052</m:t>
                      </m:r>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p:txBody>
          </p:sp>
        </mc:Choice>
        <mc:Fallback xmlns="">
          <p:sp>
            <p:nvSpPr>
              <p:cNvPr id="7" name="Segnaposto contenuto 6">
                <a:extLst>
                  <a:ext uri="{FF2B5EF4-FFF2-40B4-BE49-F238E27FC236}">
                    <a16:creationId xmlns:a16="http://schemas.microsoft.com/office/drawing/2014/main" id="{D667BA00-D2DF-A40F-0589-C44245DC6CE9}"/>
                  </a:ext>
                </a:extLst>
              </p:cNvPr>
              <p:cNvSpPr>
                <a:spLocks noGrp="1" noRot="1" noChangeAspect="1" noMove="1" noResize="1" noEditPoints="1" noAdjustHandles="1" noChangeArrowheads="1" noChangeShapeType="1" noTextEdit="1"/>
              </p:cNvSpPr>
              <p:nvPr>
                <p:ph sz="half" idx="4294967295"/>
              </p:nvPr>
            </p:nvSpPr>
            <p:spPr>
              <a:xfrm>
                <a:off x="6096000" y="1460500"/>
                <a:ext cx="5181600" cy="4351338"/>
              </a:xfrm>
              <a:blipFill>
                <a:blip r:embed="rId2"/>
                <a:stretch>
                  <a:fillRect l="-733"/>
                </a:stretch>
              </a:blipFill>
            </p:spPr>
            <p:txBody>
              <a:bodyPr/>
              <a:lstStyle/>
              <a:p>
                <a:r>
                  <a:rPr lang="it-IT">
                    <a:noFill/>
                  </a:rPr>
                  <a:t> </a:t>
                </a:r>
              </a:p>
            </p:txBody>
          </p:sp>
        </mc:Fallback>
      </mc:AlternateContent>
      <p:pic>
        <p:nvPicPr>
          <p:cNvPr id="6" name="Segnaposto contenuto 5" descr="Immagine che contiene testo, schermata, software, numero&#10;&#10;Descrizione generata automaticamente">
            <a:extLst>
              <a:ext uri="{FF2B5EF4-FFF2-40B4-BE49-F238E27FC236}">
                <a16:creationId xmlns:a16="http://schemas.microsoft.com/office/drawing/2014/main" id="{A65F4779-27BF-35F2-7A8E-ACF171D8924F}"/>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43593" y="1460499"/>
            <a:ext cx="5462766" cy="4966891"/>
          </a:xfrm>
        </p:spPr>
      </p:pic>
    </p:spTree>
    <p:extLst>
      <p:ext uri="{BB962C8B-B14F-4D97-AF65-F5344CB8AC3E}">
        <p14:creationId xmlns:p14="http://schemas.microsoft.com/office/powerpoint/2010/main" val="304695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1F22E-51FC-60D6-7A4E-9509E7829237}"/>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B676DE1-81C2-F40A-3917-EF9CA8427683}"/>
              </a:ext>
            </a:extLst>
          </p:cNvPr>
          <p:cNvSpPr>
            <a:spLocks noGrp="1"/>
          </p:cNvSpPr>
          <p:nvPr>
            <p:ph type="title"/>
          </p:nvPr>
        </p:nvSpPr>
        <p:spPr/>
        <p:txBody>
          <a:bodyPr/>
          <a:lstStyle/>
          <a:p>
            <a:r>
              <a:rPr lang="it-IT" dirty="0"/>
              <a:t>Fitting the </a:t>
            </a:r>
            <a:r>
              <a:rPr lang="it-IT" dirty="0" err="1"/>
              <a:t>distributions</a:t>
            </a:r>
            <a:r>
              <a:rPr lang="it-IT" dirty="0"/>
              <a:t>: Payment station</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65EFA1B1-9CB3-67DA-AA93-027E7C5D34F8}"/>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Distribution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type</a:t>
                </a:r>
                <a:r>
                  <a:rPr lang="it-IT" sz="1600" dirty="0">
                    <a:solidFill>
                      <a:schemeClr val="tx1">
                        <a:lumMod val="75000"/>
                        <a:lumOff val="25000"/>
                      </a:schemeClr>
                    </a:solidFill>
                    <a:latin typeface="Segoe UI" panose="020B0502040204020203" pitchFamily="34" charset="0"/>
                    <a:cs typeface="Segoe UI" panose="020B0502040204020203" pitchFamily="34" charset="0"/>
                  </a:rPr>
                  <a:t> and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parameters</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160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𝐸𝑥𝑝</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&lt;</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=0.0201∗1000&gt;</m:t>
                          </m:r>
                        </m:sub>
                      </m:sSub>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    </a:t>
                </a: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Coefficient</a:t>
                </a:r>
                <a:r>
                  <a:rPr lang="it-IT" sz="1600" dirty="0">
                    <a:solidFill>
                      <a:schemeClr val="tx1">
                        <a:lumMod val="75000"/>
                        <a:lumOff val="25000"/>
                      </a:schemeClr>
                    </a:solidFill>
                    <a:latin typeface="Segoe UI" panose="020B0502040204020203" pitchFamily="34" charset="0"/>
                    <a:cs typeface="Segoe UI" panose="020B0502040204020203" pitchFamily="34" charset="0"/>
                  </a:rPr>
                  <a:t>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variation</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𝐶𝑣</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=1.0014</m:t>
                      </m:r>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p:txBody>
          </p:sp>
        </mc:Choice>
        <mc:Fallback xmlns="">
          <p:sp>
            <p:nvSpPr>
              <p:cNvPr id="7" name="Segnaposto contenuto 6">
                <a:extLst>
                  <a:ext uri="{FF2B5EF4-FFF2-40B4-BE49-F238E27FC236}">
                    <a16:creationId xmlns:a16="http://schemas.microsoft.com/office/drawing/2014/main" id="{65EFA1B1-9CB3-67DA-AA93-027E7C5D34F8}"/>
                  </a:ext>
                </a:extLst>
              </p:cNvPr>
              <p:cNvSpPr>
                <a:spLocks noGrp="1" noRot="1" noChangeAspect="1" noMove="1" noResize="1" noEditPoints="1" noAdjustHandles="1" noChangeArrowheads="1" noChangeShapeType="1" noTextEdit="1"/>
              </p:cNvSpPr>
              <p:nvPr>
                <p:ph sz="half" idx="4294967295"/>
              </p:nvPr>
            </p:nvSpPr>
            <p:spPr>
              <a:xfrm>
                <a:off x="6096000" y="1460500"/>
                <a:ext cx="5181600" cy="4351338"/>
              </a:xfrm>
              <a:blipFill>
                <a:blip r:embed="rId3"/>
                <a:stretch>
                  <a:fillRect l="-733"/>
                </a:stretch>
              </a:blipFill>
            </p:spPr>
            <p:txBody>
              <a:bodyPr/>
              <a:lstStyle/>
              <a:p>
                <a:r>
                  <a:rPr lang="it-IT">
                    <a:noFill/>
                  </a:rPr>
                  <a:t> </a:t>
                </a:r>
              </a:p>
            </p:txBody>
          </p:sp>
        </mc:Fallback>
      </mc:AlternateContent>
      <p:pic>
        <p:nvPicPr>
          <p:cNvPr id="8" name="Segnaposto contenuto 7" descr="Immagine che contiene testo, schermata, software, Diagramma&#10;&#10;Descrizione generata automaticamente">
            <a:extLst>
              <a:ext uri="{FF2B5EF4-FFF2-40B4-BE49-F238E27FC236}">
                <a16:creationId xmlns:a16="http://schemas.microsoft.com/office/drawing/2014/main" id="{2FBD8403-8127-E2A1-59B4-10DCC32341B7}"/>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243593" y="1460499"/>
            <a:ext cx="5462766" cy="4966891"/>
          </a:xfrm>
        </p:spPr>
      </p:pic>
    </p:spTree>
    <p:extLst>
      <p:ext uri="{BB962C8B-B14F-4D97-AF65-F5344CB8AC3E}">
        <p14:creationId xmlns:p14="http://schemas.microsoft.com/office/powerpoint/2010/main" val="81439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3BD17-A7FE-4352-9D7A-10482C6865A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4B3C1D5B-11AC-48D7-B0A0-63BC88617D64}"/>
              </a:ext>
            </a:extLst>
          </p:cNvPr>
          <p:cNvSpPr>
            <a:spLocks noGrp="1"/>
          </p:cNvSpPr>
          <p:nvPr>
            <p:ph sz="quarter" idx="10"/>
          </p:nvPr>
        </p:nvSpPr>
        <p:spPr>
          <a:xfrm>
            <a:off x="444500" y="1350092"/>
            <a:ext cx="11269445" cy="64008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aim of the project is to create a model of a concert ticketing service, in which welcomed customers can select a seat for their favorite concert and buy the corresponding ticket.</a:t>
            </a:r>
          </a:p>
        </p:txBody>
      </p:sp>
      <p:pic>
        <p:nvPicPr>
          <p:cNvPr id="23" name="Elemento grafico 22" descr="Uomo con riempimento a tinta unita">
            <a:extLst>
              <a:ext uri="{FF2B5EF4-FFF2-40B4-BE49-F238E27FC236}">
                <a16:creationId xmlns:a16="http://schemas.microsoft.com/office/drawing/2014/main" id="{888F94AB-E7F9-6C18-2429-2B2365405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09A7CEA2-A5A9-8E78-E363-59D8431C2D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0799BA57-79FD-4837-0496-124A3F7C91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2DC0F8AD-9047-37E8-E4D9-91DAB94F14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pic>
        <p:nvPicPr>
          <p:cNvPr id="28" name="Elemento grafico 27" descr="Uomo con riempimento a tinta unita">
            <a:extLst>
              <a:ext uri="{FF2B5EF4-FFF2-40B4-BE49-F238E27FC236}">
                <a16:creationId xmlns:a16="http://schemas.microsoft.com/office/drawing/2014/main" id="{B5D07F03-E31E-D75F-B860-759EA39FF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2845352"/>
            <a:ext cx="1167296" cy="1167296"/>
          </a:xfrm>
          <a:prstGeom prst="rect">
            <a:avLst/>
          </a:prstGeom>
        </p:spPr>
      </p:pic>
    </p:spTree>
    <p:extLst>
      <p:ext uri="{BB962C8B-B14F-4D97-AF65-F5344CB8AC3E}">
        <p14:creationId xmlns:p14="http://schemas.microsoft.com/office/powerpoint/2010/main" val="107943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8EA93-1C81-DA67-09A0-19EE6F205D51}"/>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016987BB-03E5-7945-BCBB-C6CE6A3CF6DE}"/>
              </a:ext>
            </a:extLst>
          </p:cNvPr>
          <p:cNvSpPr>
            <a:spLocks noGrp="1"/>
          </p:cNvSpPr>
          <p:nvPr>
            <p:ph type="title"/>
          </p:nvPr>
        </p:nvSpPr>
        <p:spPr/>
        <p:txBody>
          <a:bodyPr/>
          <a:lstStyle/>
          <a:p>
            <a:r>
              <a:rPr lang="it-IT" dirty="0"/>
              <a:t>Fitting the </a:t>
            </a:r>
            <a:r>
              <a:rPr lang="it-IT" dirty="0" err="1"/>
              <a:t>distributions</a:t>
            </a:r>
            <a:r>
              <a:rPr lang="it-IT" dirty="0"/>
              <a:t>: Ticket </a:t>
            </a:r>
            <a:r>
              <a:rPr lang="it-IT" dirty="0" err="1"/>
              <a:t>issuing</a:t>
            </a:r>
            <a:r>
              <a:rPr lang="it-IT" dirty="0"/>
              <a:t> station</a:t>
            </a:r>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8EC2FD59-2C7B-77A6-88E0-E5F30F7497E4}"/>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Distribution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type</a:t>
                </a:r>
                <a:r>
                  <a:rPr lang="it-IT" sz="1600" dirty="0">
                    <a:solidFill>
                      <a:schemeClr val="tx1">
                        <a:lumMod val="75000"/>
                        <a:lumOff val="25000"/>
                      </a:schemeClr>
                    </a:solidFill>
                    <a:latin typeface="Segoe UI" panose="020B0502040204020203" pitchFamily="34" charset="0"/>
                    <a:cs typeface="Segoe UI" panose="020B0502040204020203" pitchFamily="34" charset="0"/>
                  </a:rPr>
                  <a:t> and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parameters</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it-IT" sz="160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𝐻𝑦𝑝𝑒𝑟𝐸𝑥𝑝</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&lt;</m:t>
                          </m:r>
                          <m:sSub>
                            <m:sSub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e>
                            <m:sub>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1</m:t>
                              </m:r>
                            </m:sub>
                          </m:sSub>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m:t>
                          </m:r>
                          <m:r>
                            <a:rPr lang="it-IT" sz="1600" i="1">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0.009∗1000</m:t>
                          </m:r>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 </m:t>
                          </m:r>
                          <m:sSub>
                            <m:sSubPr>
                              <m:ctrlP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ctrlPr>
                            </m:sSubPr>
                            <m:e>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𝜆</m:t>
                              </m:r>
                            </m:e>
                            <m:sub>
                              <m:r>
                                <a:rPr lang="it-IT" sz="1600" b="0" i="1" smtClean="0">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2</m:t>
                              </m:r>
                            </m:sub>
                          </m:sSub>
                          <m:r>
                            <a:rPr lang="it-IT" sz="1600" i="1">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=0.0358∗1000,</m:t>
                          </m:r>
                          <m:r>
                            <a:rPr lang="it-IT" sz="1600" i="1">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𝑝</m:t>
                          </m:r>
                          <m:r>
                            <a:rPr lang="it-IT" sz="1600" i="1">
                              <a:solidFill>
                                <a:schemeClr val="tx1">
                                  <a:lumMod val="75000"/>
                                  <a:lumOff val="25000"/>
                                </a:schemeClr>
                              </a:solidFill>
                              <a:latin typeface="Cambria Math" panose="02040503050406030204" pitchFamily="18" charset="0"/>
                              <a:ea typeface="Cambria Math" panose="02040503050406030204" pitchFamily="18" charset="0"/>
                              <a:cs typeface="Segoe UI" panose="020B0502040204020203" pitchFamily="34" charset="0"/>
                            </a:rPr>
                            <m:t> = 0.2032&gt;</m:t>
                          </m:r>
                        </m:sub>
                      </m:sSub>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    </a:t>
                </a: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Coefficient</a:t>
                </a:r>
                <a:r>
                  <a:rPr lang="it-IT" sz="1600" dirty="0">
                    <a:solidFill>
                      <a:schemeClr val="tx1">
                        <a:lumMod val="75000"/>
                        <a:lumOff val="25000"/>
                      </a:schemeClr>
                    </a:solidFill>
                    <a:latin typeface="Segoe UI" panose="020B0502040204020203" pitchFamily="34" charset="0"/>
                    <a:cs typeface="Segoe UI" panose="020B0502040204020203" pitchFamily="34" charset="0"/>
                  </a:rPr>
                  <a:t>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variation</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it-IT" sz="1600" i="1">
                          <a:solidFill>
                            <a:schemeClr val="tx1">
                              <a:lumMod val="75000"/>
                              <a:lumOff val="25000"/>
                            </a:schemeClr>
                          </a:solidFill>
                          <a:latin typeface="Cambria Math" panose="02040503050406030204" pitchFamily="18" charset="0"/>
                          <a:cs typeface="Segoe UI" panose="020B0502040204020203" pitchFamily="34" charset="0"/>
                        </a:rPr>
                        <m:t>𝐶𝑣</m:t>
                      </m:r>
                      <m:r>
                        <a:rPr lang="it-IT" sz="1600" i="1">
                          <a:solidFill>
                            <a:schemeClr val="tx1">
                              <a:lumMod val="75000"/>
                              <a:lumOff val="25000"/>
                            </a:schemeClr>
                          </a:solidFill>
                          <a:latin typeface="Cambria Math" panose="02040503050406030204" pitchFamily="18" charset="0"/>
                          <a:cs typeface="Segoe UI" panose="020B0502040204020203" pitchFamily="34" charset="0"/>
                        </a:rPr>
                        <m:t> = 1.4553</m:t>
                      </m:r>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p:txBody>
          </p:sp>
        </mc:Choice>
        <mc:Fallback xmlns="">
          <p:sp>
            <p:nvSpPr>
              <p:cNvPr id="7" name="Segnaposto contenuto 6">
                <a:extLst>
                  <a:ext uri="{FF2B5EF4-FFF2-40B4-BE49-F238E27FC236}">
                    <a16:creationId xmlns:a16="http://schemas.microsoft.com/office/drawing/2014/main" id="{8EC2FD59-2C7B-77A6-88E0-E5F30F7497E4}"/>
                  </a:ext>
                </a:extLst>
              </p:cNvPr>
              <p:cNvSpPr>
                <a:spLocks noGrp="1" noRot="1" noChangeAspect="1" noMove="1" noResize="1" noEditPoints="1" noAdjustHandles="1" noChangeArrowheads="1" noChangeShapeType="1" noTextEdit="1"/>
              </p:cNvSpPr>
              <p:nvPr>
                <p:ph sz="half" idx="4294967295"/>
              </p:nvPr>
            </p:nvSpPr>
            <p:spPr>
              <a:xfrm>
                <a:off x="6096000" y="1460500"/>
                <a:ext cx="5181600" cy="4351338"/>
              </a:xfrm>
              <a:blipFill>
                <a:blip r:embed="rId3"/>
                <a:stretch>
                  <a:fillRect l="-733"/>
                </a:stretch>
              </a:blipFill>
            </p:spPr>
            <p:txBody>
              <a:bodyPr/>
              <a:lstStyle/>
              <a:p>
                <a:r>
                  <a:rPr lang="it-IT">
                    <a:noFill/>
                  </a:rPr>
                  <a:t> </a:t>
                </a:r>
              </a:p>
            </p:txBody>
          </p:sp>
        </mc:Fallback>
      </mc:AlternateContent>
      <p:pic>
        <p:nvPicPr>
          <p:cNvPr id="6" name="Segnaposto contenuto 5" descr="Immagine che contiene testo, schermata, software, schermo&#10;&#10;Descrizione generata automaticamente">
            <a:extLst>
              <a:ext uri="{FF2B5EF4-FFF2-40B4-BE49-F238E27FC236}">
                <a16:creationId xmlns:a16="http://schemas.microsoft.com/office/drawing/2014/main" id="{70F18C34-51B2-B443-1EEA-F33CCF9BFA35}"/>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243593" y="1460499"/>
            <a:ext cx="5462766" cy="4966891"/>
          </a:xfrm>
        </p:spPr>
      </p:pic>
    </p:spTree>
    <p:extLst>
      <p:ext uri="{BB962C8B-B14F-4D97-AF65-F5344CB8AC3E}">
        <p14:creationId xmlns:p14="http://schemas.microsoft.com/office/powerpoint/2010/main" val="3019338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6EF80-0127-224D-B98D-A754E30BE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1DE7B-90C2-AB24-DD0B-4F69FE75F5E1}"/>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Description of the model: the Finite Capacity Region</a:t>
            </a:r>
          </a:p>
        </p:txBody>
      </p:sp>
      <p:pic>
        <p:nvPicPr>
          <p:cNvPr id="5" name="Immagine 4" descr="Immagine che contiene testo, schermata, Carattere, linea&#10;&#10;Descrizione generata automaticamente">
            <a:extLst>
              <a:ext uri="{FF2B5EF4-FFF2-40B4-BE49-F238E27FC236}">
                <a16:creationId xmlns:a16="http://schemas.microsoft.com/office/drawing/2014/main" id="{F6D8E9DE-4330-CB73-2738-F97841A45B4C}"/>
              </a:ext>
            </a:extLst>
          </p:cNvPr>
          <p:cNvPicPr>
            <a:picLocks noChangeAspect="1"/>
          </p:cNvPicPr>
          <p:nvPr/>
        </p:nvPicPr>
        <p:blipFill rotWithShape="1">
          <a:blip r:embed="rId3">
            <a:extLst>
              <a:ext uri="{28A0092B-C50C-407E-A947-70E740481C1C}">
                <a14:useLocalDpi xmlns:a14="http://schemas.microsoft.com/office/drawing/2010/main" val="0"/>
              </a:ext>
            </a:extLst>
          </a:blip>
          <a:srcRect l="843"/>
          <a:stretch/>
        </p:blipFill>
        <p:spPr>
          <a:xfrm>
            <a:off x="1390738" y="3823095"/>
            <a:ext cx="9386480" cy="1450859"/>
          </a:xfrm>
          <a:prstGeom prst="rect">
            <a:avLst/>
          </a:prstGeom>
        </p:spPr>
      </p:pic>
      <p:sp>
        <p:nvSpPr>
          <p:cNvPr id="3" name="Content Placeholder 2">
            <a:extLst>
              <a:ext uri="{FF2B5EF4-FFF2-40B4-BE49-F238E27FC236}">
                <a16:creationId xmlns:a16="http://schemas.microsoft.com/office/drawing/2014/main" id="{D193D208-927A-BF9A-4C7B-5846742213EA}"/>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Since new customers can arrive inside the system to buy a ticket, we decided to use an open model.</a:t>
            </a:r>
          </a:p>
          <a:p>
            <a:pPr marL="0" indent="0">
              <a:spcAft>
                <a:spcPts val="1200"/>
              </a:spcAft>
              <a:buNone/>
            </a:pPr>
            <a:r>
              <a:rPr lang="en-US" sz="1600" dirty="0">
                <a:latin typeface="Segoe UI" panose="020B0502040204020203" pitchFamily="34" charset="0"/>
                <a:cs typeface="Segoe UI" panose="020B0502040204020203" pitchFamily="34" charset="0"/>
              </a:rPr>
              <a:t>Furthermore, the four stages have been modeled as single, multiple-server queuing stations servicing the customers.</a:t>
            </a:r>
          </a:p>
          <a:p>
            <a:pPr marL="0" indent="0">
              <a:spcAft>
                <a:spcPts val="1200"/>
              </a:spcAft>
              <a:buNone/>
            </a:pPr>
            <a:r>
              <a:rPr lang="en-US" sz="1600" dirty="0">
                <a:latin typeface="Segoe UI" panose="020B0502040204020203" pitchFamily="34" charset="0"/>
                <a:cs typeface="Segoe UI" panose="020B0502040204020203" pitchFamily="34" charset="0"/>
              </a:rPr>
              <a:t>Hence, the final model resulted in a single class, open queuing network created using JMT’s tool </a:t>
            </a:r>
            <a:r>
              <a:rPr lang="en-US" sz="1600" dirty="0" err="1">
                <a:latin typeface="Segoe UI" panose="020B0502040204020203" pitchFamily="34" charset="0"/>
                <a:cs typeface="Segoe UI" panose="020B0502040204020203" pitchFamily="34" charset="0"/>
              </a:rPr>
              <a:t>JSIMGraph</a:t>
            </a:r>
            <a:r>
              <a:rPr lang="en-US" sz="1600" dirty="0">
                <a:latin typeface="Segoe UI" panose="020B0502040204020203" pitchFamily="34" charset="0"/>
                <a:cs typeface="Segoe UI" panose="020B0502040204020203" pitchFamily="34" charset="0"/>
              </a:rPr>
              <a:t>.</a:t>
            </a:r>
          </a:p>
        </p:txBody>
      </p:sp>
      <p:sp>
        <p:nvSpPr>
          <p:cNvPr id="4" name="CasellaDiTesto 3">
            <a:extLst>
              <a:ext uri="{FF2B5EF4-FFF2-40B4-BE49-F238E27FC236}">
                <a16:creationId xmlns:a16="http://schemas.microsoft.com/office/drawing/2014/main" id="{512C94BF-7990-C7AD-13D5-7A42D6DC5C6F}"/>
              </a:ext>
            </a:extLst>
          </p:cNvPr>
          <p:cNvSpPr txBox="1"/>
          <p:nvPr/>
        </p:nvSpPr>
        <p:spPr>
          <a:xfrm>
            <a:off x="5506576" y="3059668"/>
            <a:ext cx="577402" cy="369332"/>
          </a:xfrm>
          <a:prstGeom prst="rect">
            <a:avLst/>
          </a:prstGeom>
          <a:noFill/>
        </p:spPr>
        <p:txBody>
          <a:bodyPr wrap="none" rtlCol="0">
            <a:spAutoFit/>
          </a:bodyPr>
          <a:lstStyle/>
          <a:p>
            <a:r>
              <a:rPr lang="it-IT" dirty="0">
                <a:solidFill>
                  <a:srgbClr val="FF0000"/>
                </a:solidFill>
              </a:rPr>
              <a:t>FCR</a:t>
            </a:r>
          </a:p>
        </p:txBody>
      </p:sp>
      <p:cxnSp>
        <p:nvCxnSpPr>
          <p:cNvPr id="7" name="Connettore 2 6">
            <a:extLst>
              <a:ext uri="{FF2B5EF4-FFF2-40B4-BE49-F238E27FC236}">
                <a16:creationId xmlns:a16="http://schemas.microsoft.com/office/drawing/2014/main" id="{C74EE3C6-7E83-7450-4870-2ABD5A4B1128}"/>
              </a:ext>
            </a:extLst>
          </p:cNvPr>
          <p:cNvCxnSpPr>
            <a:cxnSpLocks/>
          </p:cNvCxnSpPr>
          <p:nvPr/>
        </p:nvCxnSpPr>
        <p:spPr>
          <a:xfrm>
            <a:off x="5795277" y="3342619"/>
            <a:ext cx="0" cy="63379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FBE6D25C-4DB3-C0A6-C4A9-266F0D6B6667}"/>
              </a:ext>
            </a:extLst>
          </p:cNvPr>
          <p:cNvSpPr/>
          <p:nvPr/>
        </p:nvSpPr>
        <p:spPr>
          <a:xfrm>
            <a:off x="2864327" y="3995696"/>
            <a:ext cx="6439301" cy="114423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9815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961E3-1973-6424-28BA-5C067B430D9E}"/>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6428E733-9B71-71F3-51D2-8D5D8877C4A4}"/>
              </a:ext>
            </a:extLst>
          </p:cNvPr>
          <p:cNvSpPr>
            <a:spLocks noGrp="1"/>
          </p:cNvSpPr>
          <p:nvPr>
            <p:ph type="title"/>
          </p:nvPr>
        </p:nvSpPr>
        <p:spPr/>
        <p:txBody>
          <a:bodyPr/>
          <a:lstStyle/>
          <a:p>
            <a:r>
              <a:rPr lang="it-IT" dirty="0"/>
              <a:t>The FCR: in-</a:t>
            </a:r>
            <a:r>
              <a:rPr lang="it-IT" dirty="0" err="1"/>
              <a:t>depth</a:t>
            </a:r>
            <a:r>
              <a:rPr lang="it-IT" dirty="0"/>
              <a:t> </a:t>
            </a:r>
            <a:r>
              <a:rPr lang="it-IT" dirty="0" err="1"/>
              <a:t>description</a:t>
            </a:r>
            <a:endParaRPr lang="it-IT" dirty="0"/>
          </a:p>
        </p:txBody>
      </p:sp>
      <p:sp>
        <p:nvSpPr>
          <p:cNvPr id="7" name="Segnaposto contenuto 6">
            <a:extLst>
              <a:ext uri="{FF2B5EF4-FFF2-40B4-BE49-F238E27FC236}">
                <a16:creationId xmlns:a16="http://schemas.microsoft.com/office/drawing/2014/main" id="{3169E6A4-40C1-EA2D-02B8-6CCFCE408485}"/>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The Finite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Capacity</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Region</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been</a:t>
            </a:r>
            <a:r>
              <a:rPr lang="it-IT" sz="1600" dirty="0">
                <a:solidFill>
                  <a:schemeClr val="tx1">
                    <a:lumMod val="75000"/>
                    <a:lumOff val="25000"/>
                  </a:schemeClr>
                </a:solidFill>
                <a:latin typeface="Segoe UI" panose="020B0502040204020203" pitchFamily="34" charset="0"/>
                <a:cs typeface="Segoe UI" panose="020B0502040204020203" pitchFamily="34" charset="0"/>
              </a:rPr>
              <a:t> set up to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allow</a:t>
            </a:r>
            <a:r>
              <a:rPr lang="it-IT" sz="1600" dirty="0">
                <a:solidFill>
                  <a:schemeClr val="tx1">
                    <a:lumMod val="75000"/>
                    <a:lumOff val="25000"/>
                  </a:schemeClr>
                </a:solidFill>
                <a:latin typeface="Segoe UI" panose="020B0502040204020203" pitchFamily="34" charset="0"/>
                <a:cs typeface="Segoe UI" panose="020B0502040204020203" pitchFamily="34" charset="0"/>
              </a:rPr>
              <a:t> a maximum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N</a:t>
            </a:r>
            <a:r>
              <a:rPr lang="it-IT" sz="1600" dirty="0">
                <a:solidFill>
                  <a:schemeClr val="tx1">
                    <a:lumMod val="75000"/>
                    <a:lumOff val="25000"/>
                  </a:schemeClr>
                </a:solidFill>
                <a:latin typeface="Segoe UI" panose="020B0502040204020203" pitchFamily="34" charset="0"/>
                <a:cs typeface="Segoe UI" panose="020B0502040204020203" pitchFamily="34" charset="0"/>
              </a:rPr>
              <a:t> = 1000 customers inside the system.</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The ‘drop’ option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also</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been</a:t>
            </a:r>
            <a:r>
              <a:rPr lang="it-IT" sz="1600" dirty="0">
                <a:solidFill>
                  <a:schemeClr val="tx1">
                    <a:lumMod val="75000"/>
                    <a:lumOff val="25000"/>
                  </a:schemeClr>
                </a:solidFill>
                <a:latin typeface="Segoe UI" panose="020B0502040204020203" pitchFamily="34" charset="0"/>
                <a:cs typeface="Segoe UI" panose="020B0502040204020203" pitchFamily="34" charset="0"/>
              </a:rPr>
              <a:t> set to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true</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p:txBody>
      </p:sp>
      <p:pic>
        <p:nvPicPr>
          <p:cNvPr id="8" name="Segnaposto contenuto 7" descr="Immagine che contiene testo, schermata, software, Icona del computer&#10;&#10;Descrizione generata automaticamente">
            <a:extLst>
              <a:ext uri="{FF2B5EF4-FFF2-40B4-BE49-F238E27FC236}">
                <a16:creationId xmlns:a16="http://schemas.microsoft.com/office/drawing/2014/main" id="{27909201-D54D-9565-7AC9-86F446D6DAA5}"/>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44500" y="1850310"/>
            <a:ext cx="5651500" cy="3961528"/>
          </a:xfrm>
        </p:spPr>
      </p:pic>
    </p:spTree>
    <p:extLst>
      <p:ext uri="{BB962C8B-B14F-4D97-AF65-F5344CB8AC3E}">
        <p14:creationId xmlns:p14="http://schemas.microsoft.com/office/powerpoint/2010/main" val="191534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8B9BA-2F2C-E3EE-1B47-5D0BC45D9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F00CD-5354-AF35-4EE6-B71F5A457729}"/>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Measuring performance: defining performance indices</a:t>
            </a:r>
          </a:p>
        </p:txBody>
      </p:sp>
      <p:sp>
        <p:nvSpPr>
          <p:cNvPr id="3" name="Content Placeholder 2">
            <a:extLst>
              <a:ext uri="{FF2B5EF4-FFF2-40B4-BE49-F238E27FC236}">
                <a16:creationId xmlns:a16="http://schemas.microsoft.com/office/drawing/2014/main" id="{D6B4A774-4616-F525-FDB4-8559F194992B}"/>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following performance indices has been defined:</a:t>
            </a:r>
          </a:p>
          <a:p>
            <a:pPr marL="0" indent="0">
              <a:spcAft>
                <a:spcPts val="1200"/>
              </a:spcAft>
              <a:buNone/>
            </a:pPr>
            <a:endParaRPr lang="en-US" sz="1600" dirty="0">
              <a:latin typeface="Segoe UI" panose="020B0502040204020203" pitchFamily="34" charset="0"/>
              <a:cs typeface="Segoe UI" panose="020B0502040204020203" pitchFamily="34" charset="0"/>
            </a:endParaRPr>
          </a:p>
        </p:txBody>
      </p:sp>
      <p:pic>
        <p:nvPicPr>
          <p:cNvPr id="7" name="Immagine 6" descr="Immagine che contiene testo, schermata, software, numero&#10;&#10;Descrizione generata automaticamente">
            <a:extLst>
              <a:ext uri="{FF2B5EF4-FFF2-40B4-BE49-F238E27FC236}">
                <a16:creationId xmlns:a16="http://schemas.microsoft.com/office/drawing/2014/main" id="{41B228BC-CC9F-4CAF-A633-6BEC6F34D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083" y="1571800"/>
            <a:ext cx="6006164" cy="5419294"/>
          </a:xfrm>
          <a:prstGeom prst="rect">
            <a:avLst/>
          </a:prstGeom>
        </p:spPr>
      </p:pic>
    </p:spTree>
    <p:extLst>
      <p:ext uri="{BB962C8B-B14F-4D97-AF65-F5344CB8AC3E}">
        <p14:creationId xmlns:p14="http://schemas.microsoft.com/office/powerpoint/2010/main" val="1567316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EDCFB-E63C-00F0-118A-6F844FECB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B9DB3-A676-CA1C-166A-3C61199E6A62}"/>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Measuring performance: defining performance indices</a:t>
            </a:r>
          </a:p>
        </p:txBody>
      </p:sp>
      <p:sp>
        <p:nvSpPr>
          <p:cNvPr id="3" name="Content Placeholder 2">
            <a:extLst>
              <a:ext uri="{FF2B5EF4-FFF2-40B4-BE49-F238E27FC236}">
                <a16:creationId xmlns:a16="http://schemas.microsoft.com/office/drawing/2014/main" id="{2235A1D5-F8D8-C0ED-2222-08ED1809B33F}"/>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following performance indices has been defined:</a:t>
            </a:r>
          </a:p>
          <a:p>
            <a:pPr marL="0" indent="0">
              <a:spcAft>
                <a:spcPts val="1200"/>
              </a:spcAft>
              <a:buNone/>
            </a:pPr>
            <a:endParaRPr lang="en-US" sz="1600" dirty="0">
              <a:latin typeface="Segoe UI" panose="020B0502040204020203" pitchFamily="34" charset="0"/>
              <a:cs typeface="Segoe UI" panose="020B0502040204020203" pitchFamily="34" charset="0"/>
            </a:endParaRPr>
          </a:p>
        </p:txBody>
      </p:sp>
      <p:pic>
        <p:nvPicPr>
          <p:cNvPr id="8" name="Immagine 7" descr="Immagine che contiene testo, schermata, software, numero&#10;&#10;Descrizione generata automaticamente">
            <a:extLst>
              <a:ext uri="{FF2B5EF4-FFF2-40B4-BE49-F238E27FC236}">
                <a16:creationId xmlns:a16="http://schemas.microsoft.com/office/drawing/2014/main" id="{81E6D5A5-5E64-9A18-690E-4137D41FB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083" y="1571800"/>
            <a:ext cx="6006164" cy="5419294"/>
          </a:xfrm>
          <a:prstGeom prst="rect">
            <a:avLst/>
          </a:prstGeom>
        </p:spPr>
      </p:pic>
      <p:sp>
        <p:nvSpPr>
          <p:cNvPr id="4" name="Rettangolo 3">
            <a:extLst>
              <a:ext uri="{FF2B5EF4-FFF2-40B4-BE49-F238E27FC236}">
                <a16:creationId xmlns:a16="http://schemas.microsoft.com/office/drawing/2014/main" id="{0C694F8C-58FA-9828-0EA1-87A3D87BE65A}"/>
              </a:ext>
            </a:extLst>
          </p:cNvPr>
          <p:cNvSpPr/>
          <p:nvPr/>
        </p:nvSpPr>
        <p:spPr>
          <a:xfrm>
            <a:off x="3514317" y="2387392"/>
            <a:ext cx="5180103" cy="11101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4F12F610-4985-5EE7-BDC6-BFE5B1B3F445}"/>
              </a:ext>
            </a:extLst>
          </p:cNvPr>
          <p:cNvSpPr txBox="1"/>
          <p:nvPr/>
        </p:nvSpPr>
        <p:spPr>
          <a:xfrm>
            <a:off x="1409552" y="2480821"/>
            <a:ext cx="1453414" cy="923330"/>
          </a:xfrm>
          <a:prstGeom prst="rect">
            <a:avLst/>
          </a:prstGeom>
          <a:noFill/>
        </p:spPr>
        <p:txBody>
          <a:bodyPr wrap="square" rtlCol="0">
            <a:spAutoFit/>
          </a:bodyPr>
          <a:lstStyle/>
          <a:p>
            <a:r>
              <a:rPr lang="it-IT" dirty="0" err="1">
                <a:solidFill>
                  <a:srgbClr val="FF0000"/>
                </a:solidFill>
              </a:rPr>
              <a:t>We</a:t>
            </a:r>
            <a:r>
              <a:rPr lang="it-IT" dirty="0">
                <a:solidFill>
                  <a:srgbClr val="FF0000"/>
                </a:solidFill>
              </a:rPr>
              <a:t> </a:t>
            </a:r>
            <a:r>
              <a:rPr lang="it-IT" dirty="0" err="1">
                <a:solidFill>
                  <a:srgbClr val="FF0000"/>
                </a:solidFill>
              </a:rPr>
              <a:t>will</a:t>
            </a:r>
            <a:r>
              <a:rPr lang="it-IT" dirty="0">
                <a:solidFill>
                  <a:srgbClr val="FF0000"/>
                </a:solidFill>
              </a:rPr>
              <a:t> </a:t>
            </a:r>
            <a:r>
              <a:rPr lang="it-IT" dirty="0" err="1">
                <a:solidFill>
                  <a:srgbClr val="FF0000"/>
                </a:solidFill>
              </a:rPr>
              <a:t>now</a:t>
            </a:r>
            <a:r>
              <a:rPr lang="it-IT" dirty="0">
                <a:solidFill>
                  <a:srgbClr val="FF0000"/>
                </a:solidFill>
              </a:rPr>
              <a:t> focus on </a:t>
            </a:r>
            <a:r>
              <a:rPr lang="it-IT" dirty="0" err="1">
                <a:solidFill>
                  <a:srgbClr val="FF0000"/>
                </a:solidFill>
              </a:rPr>
              <a:t>these</a:t>
            </a:r>
            <a:r>
              <a:rPr lang="it-IT" dirty="0">
                <a:solidFill>
                  <a:srgbClr val="FF0000"/>
                </a:solidFill>
              </a:rPr>
              <a:t> </a:t>
            </a:r>
            <a:r>
              <a:rPr lang="it-IT" dirty="0" err="1">
                <a:solidFill>
                  <a:srgbClr val="FF0000"/>
                </a:solidFill>
              </a:rPr>
              <a:t>ones</a:t>
            </a:r>
            <a:endParaRPr lang="it-IT" dirty="0">
              <a:solidFill>
                <a:srgbClr val="FF0000"/>
              </a:solidFill>
            </a:endParaRPr>
          </a:p>
        </p:txBody>
      </p:sp>
    </p:spTree>
    <p:extLst>
      <p:ext uri="{BB962C8B-B14F-4D97-AF65-F5344CB8AC3E}">
        <p14:creationId xmlns:p14="http://schemas.microsoft.com/office/powerpoint/2010/main" val="1619783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5783C-DB3A-286F-D976-1999E596E97C}"/>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B33B7763-DF66-3C08-8F76-6FB70347995D}"/>
              </a:ext>
            </a:extLst>
          </p:cNvPr>
          <p:cNvSpPr>
            <a:spLocks noGrp="1"/>
          </p:cNvSpPr>
          <p:nvPr>
            <p:ph type="title"/>
          </p:nvPr>
        </p:nvSpPr>
        <p:spPr/>
        <p:txBody>
          <a:bodyPr/>
          <a:lstStyle/>
          <a:p>
            <a:r>
              <a:rPr lang="it-IT" dirty="0" err="1"/>
              <a:t>System’s</a:t>
            </a:r>
            <a:r>
              <a:rPr lang="it-IT" dirty="0"/>
              <a:t> </a:t>
            </a:r>
            <a:r>
              <a:rPr lang="it-IT" dirty="0" err="1"/>
              <a:t>response</a:t>
            </a:r>
            <a:r>
              <a:rPr lang="it-IT" dirty="0"/>
              <a:t> time</a:t>
            </a:r>
          </a:p>
        </p:txBody>
      </p:sp>
      <p:sp>
        <p:nvSpPr>
          <p:cNvPr id="7" name="Segnaposto contenuto 6">
            <a:extLst>
              <a:ext uri="{FF2B5EF4-FFF2-40B4-BE49-F238E27FC236}">
                <a16:creationId xmlns:a16="http://schemas.microsoft.com/office/drawing/2014/main" id="{65CB3FC9-DE1A-850E-3904-FF0F8C489F30}"/>
              </a:ext>
            </a:extLst>
          </p:cNvPr>
          <p:cNvSpPr>
            <a:spLocks noGrp="1"/>
          </p:cNvSpPr>
          <p:nvPr>
            <p:ph sz="half" idx="4294967295"/>
          </p:nvPr>
        </p:nvSpPr>
        <p:spPr>
          <a:xfrm>
            <a:off x="6096000" y="1460500"/>
            <a:ext cx="5181600"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The following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is</a:t>
            </a:r>
            <a:r>
              <a:rPr lang="it-IT" sz="1600" dirty="0">
                <a:solidFill>
                  <a:schemeClr val="tx1">
                    <a:lumMod val="75000"/>
                    <a:lumOff val="25000"/>
                  </a:schemeClr>
                </a:solidFill>
                <a:latin typeface="Segoe UI" panose="020B0502040204020203" pitchFamily="34" charset="0"/>
                <a:cs typeface="Segoe UI" panose="020B0502040204020203" pitchFamily="34" charset="0"/>
              </a:rPr>
              <a:t> the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obtained</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system’s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average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response</a:t>
            </a:r>
            <a:r>
              <a:rPr lang="it-IT" sz="1600" dirty="0">
                <a:solidFill>
                  <a:schemeClr val="tx1">
                    <a:lumMod val="75000"/>
                    <a:lumOff val="25000"/>
                  </a:schemeClr>
                </a:solidFill>
                <a:latin typeface="Segoe UI" panose="020B0502040204020203" pitchFamily="34" charset="0"/>
                <a:cs typeface="Segoe UI" panose="020B0502040204020203" pitchFamily="34" charset="0"/>
              </a:rPr>
              <a:t> time.</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r>
              <a:rPr lang="it-IT" sz="1600" dirty="0" err="1">
                <a:solidFill>
                  <a:schemeClr val="tx1">
                    <a:lumMod val="75000"/>
                    <a:lumOff val="25000"/>
                  </a:schemeClr>
                </a:solidFill>
                <a:latin typeface="Segoe UI" panose="020B0502040204020203" pitchFamily="34" charset="0"/>
                <a:cs typeface="Segoe UI" panose="020B0502040204020203" pitchFamily="34" charset="0"/>
              </a:rPr>
              <a:t>Since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every</a:t>
            </a:r>
            <a:r>
              <a:rPr lang="it-IT" sz="1600" dirty="0">
                <a:solidFill>
                  <a:schemeClr val="tx1">
                    <a:lumMod val="75000"/>
                    <a:lumOff val="25000"/>
                  </a:schemeClr>
                </a:solidFill>
                <a:latin typeface="Segoe UI" panose="020B0502040204020203" pitchFamily="34" charset="0"/>
                <a:cs typeface="Segoe UI" panose="020B0502040204020203" pitchFamily="34" charset="0"/>
              </a:rPr>
              <a:t> time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measurement</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unit</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been</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converted</a:t>
            </a:r>
            <a:r>
              <a:rPr lang="it-IT" sz="1600" dirty="0">
                <a:solidFill>
                  <a:schemeClr val="tx1">
                    <a:lumMod val="75000"/>
                    <a:lumOff val="25000"/>
                  </a:schemeClr>
                </a:solidFill>
                <a:latin typeface="Segoe UI" panose="020B0502040204020203" pitchFamily="34" charset="0"/>
                <a:cs typeface="Segoe UI" panose="020B0502040204020203" pitchFamily="34" charset="0"/>
              </a:rPr>
              <a:t> in seconds, the target performance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required</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it</a:t>
            </a:r>
            <a:r>
              <a:rPr lang="it-IT" sz="1600" dirty="0">
                <a:solidFill>
                  <a:schemeClr val="tx1">
                    <a:lumMod val="75000"/>
                    <a:lumOff val="25000"/>
                  </a:schemeClr>
                </a:solidFill>
                <a:latin typeface="Segoe UI" panose="020B0502040204020203" pitchFamily="34" charset="0"/>
                <a:cs typeface="Segoe UI" panose="020B0502040204020203" pitchFamily="34" charset="0"/>
              </a:rPr>
              <a:t> to be under the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limit</a:t>
            </a:r>
            <a:r>
              <a:rPr lang="it-IT" sz="1600" dirty="0">
                <a:solidFill>
                  <a:schemeClr val="tx1">
                    <a:lumMod val="75000"/>
                    <a:lumOff val="25000"/>
                  </a:schemeClr>
                </a:solidFill>
                <a:latin typeface="Segoe UI" panose="020B0502040204020203" pitchFamily="34" charset="0"/>
                <a:cs typeface="Segoe UI" panose="020B0502040204020203" pitchFamily="34" charset="0"/>
              </a:rPr>
              <a:t> of 5 min = 300 s.</a:t>
            </a:r>
          </a:p>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With an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average</a:t>
            </a:r>
            <a:r>
              <a:rPr lang="it-IT" sz="1600" dirty="0">
                <a:solidFill>
                  <a:schemeClr val="tx1">
                    <a:lumMod val="75000"/>
                    <a:lumOff val="25000"/>
                  </a:schemeClr>
                </a:solidFill>
                <a:latin typeface="Segoe UI" panose="020B0502040204020203" pitchFamily="34" charset="0"/>
                <a:cs typeface="Segoe UI" panose="020B0502040204020203" pitchFamily="34" charset="0"/>
              </a:rPr>
              <a:t> of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R</a:t>
            </a:r>
            <a:r>
              <a:rPr lang="it-IT" sz="1600" dirty="0">
                <a:solidFill>
                  <a:schemeClr val="tx1">
                    <a:lumMod val="75000"/>
                    <a:lumOff val="25000"/>
                  </a:schemeClr>
                </a:solidFill>
                <a:latin typeface="Segoe UI" panose="020B0502040204020203" pitchFamily="34" charset="0"/>
                <a:cs typeface="Segoe UI" panose="020B0502040204020203" pitchFamily="34" charset="0"/>
              </a:rPr>
              <a:t> = 13.1454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s</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we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have</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great</a:t>
            </a:r>
            <a:r>
              <a:rPr lang="it-IT" sz="1600" dirty="0">
                <a:solidFill>
                  <a:schemeClr val="tx1">
                    <a:lumMod val="75000"/>
                    <a:lumOff val="25000"/>
                  </a:schemeClr>
                </a:solidFill>
                <a:latin typeface="Segoe UI" panose="020B0502040204020203" pitchFamily="34" charset="0"/>
                <a:cs typeface="Segoe UI" panose="020B0502040204020203" pitchFamily="34" charset="0"/>
              </a:rPr>
              <a: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margin</a:t>
            </a:r>
            <a:r>
              <a:rPr lang="it-IT" sz="1600" dirty="0">
                <a:solidFill>
                  <a:schemeClr val="tx1">
                    <a:lumMod val="75000"/>
                    <a:lumOff val="25000"/>
                  </a:schemeClr>
                </a:solidFill>
                <a:latin typeface="Segoe UI" panose="020B0502040204020203" pitchFamily="34" charset="0"/>
                <a:cs typeface="Segoe UI" panose="020B0502040204020203" pitchFamily="34" charset="0"/>
              </a:rPr>
              <a:t> under the target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limit</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p:txBody>
      </p:sp>
      <p:pic>
        <p:nvPicPr>
          <p:cNvPr id="8" name="Segnaposto contenuto 7" descr="Immagine che contiene testo, schermata, schermo, software&#10;&#10;Descrizione generata automaticamente">
            <a:extLst>
              <a:ext uri="{FF2B5EF4-FFF2-40B4-BE49-F238E27FC236}">
                <a16:creationId xmlns:a16="http://schemas.microsoft.com/office/drawing/2014/main" id="{691023B2-00AD-97D7-251B-C334057C24B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0" y="1460501"/>
            <a:ext cx="6157710" cy="4741146"/>
          </a:xfrm>
        </p:spPr>
      </p:pic>
      <p:sp>
        <p:nvSpPr>
          <p:cNvPr id="2" name="Rettangolo 1">
            <a:extLst>
              <a:ext uri="{FF2B5EF4-FFF2-40B4-BE49-F238E27FC236}">
                <a16:creationId xmlns:a16="http://schemas.microsoft.com/office/drawing/2014/main" id="{506BA563-49D4-EE0B-B0A0-6134DCB99FA6}"/>
              </a:ext>
            </a:extLst>
          </p:cNvPr>
          <p:cNvSpPr/>
          <p:nvPr/>
        </p:nvSpPr>
        <p:spPr>
          <a:xfrm>
            <a:off x="1152114" y="2551546"/>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73061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70FC7-F929-E4AE-D170-48F518633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E0A39-7EB6-4A8E-1B46-8E2847B86C6A}"/>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An interlude: deriving the drop probability formula</a:t>
            </a:r>
          </a:p>
        </p:txBody>
      </p:sp>
      <p:sp>
        <p:nvSpPr>
          <p:cNvPr id="3" name="Content Placeholder 2">
            <a:extLst>
              <a:ext uri="{FF2B5EF4-FFF2-40B4-BE49-F238E27FC236}">
                <a16:creationId xmlns:a16="http://schemas.microsoft.com/office/drawing/2014/main" id="{9B5FF2D1-4848-1A93-4C8A-0FC6ACF287B6}"/>
              </a:ext>
            </a:extLst>
          </p:cNvPr>
          <p:cNvSpPr>
            <a:spLocks noGrp="1"/>
          </p:cNvSpPr>
          <p:nvPr>
            <p:ph sz="quarter" idx="10"/>
          </p:nvPr>
        </p:nvSpPr>
        <p:spPr>
          <a:xfrm>
            <a:off x="444500" y="1350092"/>
            <a:ext cx="10778557"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new desired performance index to determine is the drop probability, but JMT only allows to compute the drop rate. Hence, the drop probability formula has first to be formally derived.</a:t>
            </a:r>
          </a:p>
        </p:txBody>
      </p:sp>
    </p:spTree>
    <p:extLst>
      <p:ext uri="{BB962C8B-B14F-4D97-AF65-F5344CB8AC3E}">
        <p14:creationId xmlns:p14="http://schemas.microsoft.com/office/powerpoint/2010/main" val="1449292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F2E5-2E09-3860-00C8-7C6A42856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E4297-458C-91B0-5D7C-E3A0B17584AF}"/>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An interlude: deriving the drop probability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5550E4-6DFC-C8D8-C4D0-35818CAEACEE}"/>
                  </a:ext>
                </a:extLst>
              </p:cNvPr>
              <p:cNvSpPr>
                <a:spLocks noGrp="1"/>
              </p:cNvSpPr>
              <p:nvPr>
                <p:ph sz="quarter" idx="10"/>
              </p:nvPr>
            </p:nvSpPr>
            <p:spPr>
              <a:xfrm>
                <a:off x="444500" y="1350091"/>
                <a:ext cx="10778557" cy="5095771"/>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new desired performance index to determine is the drop probability, but JMT only allows to compute the drop rate. Hence, the drop probability formula has first to be formally derived.</a:t>
                </a:r>
              </a:p>
              <a:p>
                <a:pPr marL="0" indent="0">
                  <a:spcAft>
                    <a:spcPts val="1200"/>
                  </a:spcAft>
                  <a:buNone/>
                </a:pPr>
                <a:r>
                  <a:rPr lang="en-US" sz="1600" dirty="0">
                    <a:latin typeface="Segoe UI" panose="020B0502040204020203" pitchFamily="34" charset="0"/>
                    <a:cs typeface="Segoe UI" panose="020B0502040204020203" pitchFamily="34" charset="0"/>
                  </a:rPr>
                  <a:t>Just to have an idea, the drop probability must be equal to the number of dropped jobs divided by the total number of jobs that tried to enter the system.</a:t>
                </a:r>
              </a:p>
              <a:p>
                <a:pPr marL="0" indent="0">
                  <a:spcAft>
                    <a:spcPts val="1200"/>
                  </a:spcAft>
                  <a:buNone/>
                </a:pPr>
                <a:r>
                  <a:rPr lang="en-US" sz="1600" dirty="0">
                    <a:latin typeface="Segoe UI" panose="020B0502040204020203" pitchFamily="34" charset="0"/>
                    <a:cs typeface="Segoe UI" panose="020B0502040204020203" pitchFamily="34" charset="0"/>
                  </a:rPr>
                  <a:t>If we call:</a:t>
                </a:r>
              </a:p>
              <a:p>
                <a:pPr marL="0" indent="0">
                  <a:spcBef>
                    <a:spcPts val="0"/>
                  </a:spcBef>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𝐷𝑟𝑃𝑟𝑜𝑏</m:t>
                    </m:r>
                  </m:oMath>
                </a14:m>
                <a:r>
                  <a:rPr lang="it-IT" sz="1600" b="0" dirty="0">
                    <a:latin typeface="Segoe UI" panose="020B0502040204020203" pitchFamily="34" charset="0"/>
                    <a:cs typeface="Segoe UI" panose="020B0502040204020203" pitchFamily="34" charset="0"/>
                  </a:rPr>
                  <a:t>: the drop rate </a:t>
                </a:r>
                <a:r>
                  <a:rPr lang="it-IT" sz="1600" b="0" dirty="0" err="1">
                    <a:latin typeface="Segoe UI" panose="020B0502040204020203" pitchFamily="34" charset="0"/>
                    <a:cs typeface="Segoe UI" panose="020B0502040204020203" pitchFamily="34" charset="0"/>
                  </a:rPr>
                  <a:t>probability</a:t>
                </a:r>
                <a:endParaRPr lang="it-IT" sz="1600" b="0" i="1" dirty="0">
                  <a:latin typeface="Cambria Math" panose="02040503050406030204" pitchFamily="18" charset="0"/>
                  <a:cs typeface="Segoe UI" panose="020B0502040204020203" pitchFamily="34" charset="0"/>
                </a:endParaRPr>
              </a:p>
              <a:p>
                <a:pPr marL="0" indent="0">
                  <a:spcBef>
                    <a:spcPts val="0"/>
                  </a:spcBef>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𝑇𝑜𝑡𝐷𝑟𝑜𝑝</m:t>
                    </m:r>
                  </m:oMath>
                </a14:m>
                <a:r>
                  <a:rPr lang="it-IT" sz="1600" b="0" dirty="0">
                    <a:latin typeface="Segoe UI" panose="020B0502040204020203" pitchFamily="34" charset="0"/>
                    <a:cs typeface="Segoe UI" panose="020B0502040204020203" pitchFamily="34" charset="0"/>
                  </a:rPr>
                  <a:t>: the </a:t>
                </a:r>
                <a:r>
                  <a:rPr lang="it-IT" sz="1600" b="0" dirty="0" err="1">
                    <a:latin typeface="Segoe UI" panose="020B0502040204020203" pitchFamily="34" charset="0"/>
                    <a:cs typeface="Segoe UI" panose="020B0502040204020203" pitchFamily="34" charset="0"/>
                  </a:rPr>
                  <a:t>total</a:t>
                </a:r>
                <a:r>
                  <a:rPr lang="it-IT" sz="1600" b="0" dirty="0">
                    <a:latin typeface="Segoe UI" panose="020B0502040204020203" pitchFamily="34" charset="0"/>
                    <a:cs typeface="Segoe UI" panose="020B0502040204020203" pitchFamily="34" charset="0"/>
                  </a:rPr>
                  <a:t> </a:t>
                </a:r>
                <a:r>
                  <a:rPr lang="it-IT" sz="1600" b="0" dirty="0" err="1">
                    <a:latin typeface="Segoe UI" panose="020B0502040204020203" pitchFamily="34" charset="0"/>
                    <a:cs typeface="Segoe UI" panose="020B0502040204020203" pitchFamily="34" charset="0"/>
                  </a:rPr>
                  <a:t>number</a:t>
                </a:r>
                <a:r>
                  <a:rPr lang="it-IT" sz="1600" b="0" dirty="0">
                    <a:latin typeface="Segoe UI" panose="020B0502040204020203" pitchFamily="34" charset="0"/>
                    <a:cs typeface="Segoe UI" panose="020B0502040204020203" pitchFamily="34" charset="0"/>
                  </a:rPr>
                  <a:t> of </a:t>
                </a:r>
                <a:r>
                  <a:rPr lang="it-IT" sz="1600" b="0" dirty="0" err="1">
                    <a:latin typeface="Segoe UI" panose="020B0502040204020203" pitchFamily="34" charset="0"/>
                    <a:cs typeface="Segoe UI" panose="020B0502040204020203" pitchFamily="34" charset="0"/>
                  </a:rPr>
                  <a:t>dropped</a:t>
                </a:r>
                <a:r>
                  <a:rPr lang="it-IT" sz="1600" b="0" dirty="0">
                    <a:latin typeface="Segoe UI" panose="020B0502040204020203" pitchFamily="34" charset="0"/>
                    <a:cs typeface="Segoe UI" panose="020B0502040204020203" pitchFamily="34" charset="0"/>
                  </a:rPr>
                  <a:t> jobs</a:t>
                </a:r>
              </a:p>
              <a:p>
                <a:pPr marL="0" indent="0">
                  <a:spcBef>
                    <a:spcPts val="0"/>
                  </a:spcBef>
                  <a:spcAft>
                    <a:spcPts val="1200"/>
                  </a:spcAft>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𝑇𝑜𝑡𝐴𝑟𝑟</m:t>
                    </m:r>
                  </m:oMath>
                </a14:m>
                <a:r>
                  <a:rPr lang="it-IT" sz="1600" b="0" dirty="0">
                    <a:latin typeface="Segoe UI" panose="020B0502040204020203" pitchFamily="34" charset="0"/>
                    <a:cs typeface="Segoe UI" panose="020B0502040204020203" pitchFamily="34" charset="0"/>
                  </a:rPr>
                  <a:t>: the </a:t>
                </a:r>
                <a:r>
                  <a:rPr lang="it-IT" sz="1600" b="0" dirty="0" err="1">
                    <a:latin typeface="Segoe UI" panose="020B0502040204020203" pitchFamily="34" charset="0"/>
                    <a:cs typeface="Segoe UI" panose="020B0502040204020203" pitchFamily="34" charset="0"/>
                  </a:rPr>
                  <a:t>total</a:t>
                </a:r>
                <a:r>
                  <a:rPr lang="it-IT" sz="1600" b="0" dirty="0">
                    <a:latin typeface="Segoe UI" panose="020B0502040204020203" pitchFamily="34" charset="0"/>
                    <a:cs typeface="Segoe UI" panose="020B0502040204020203" pitchFamily="34" charset="0"/>
                  </a:rPr>
                  <a:t> </a:t>
                </a:r>
                <a:r>
                  <a:rPr lang="it-IT" sz="1600" b="0" dirty="0" err="1">
                    <a:latin typeface="Segoe UI" panose="020B0502040204020203" pitchFamily="34" charset="0"/>
                    <a:cs typeface="Segoe UI" panose="020B0502040204020203" pitchFamily="34" charset="0"/>
                  </a:rPr>
                  <a:t>numer</a:t>
                </a:r>
                <a:r>
                  <a:rPr lang="it-IT" sz="1600" b="0" dirty="0">
                    <a:latin typeface="Segoe UI" panose="020B0502040204020203" pitchFamily="34" charset="0"/>
                    <a:cs typeface="Segoe UI" panose="020B0502040204020203" pitchFamily="34" charset="0"/>
                  </a:rPr>
                  <a:t> of jobs </a:t>
                </a:r>
                <a:r>
                  <a:rPr lang="it-IT" sz="1600" b="0" dirty="0" err="1">
                    <a:latin typeface="Segoe UI" panose="020B0502040204020203" pitchFamily="34" charset="0"/>
                    <a:cs typeface="Segoe UI" panose="020B0502040204020203" pitchFamily="34" charset="0"/>
                  </a:rPr>
                  <a:t>arrived</a:t>
                </a:r>
                <a:r>
                  <a:rPr lang="it-IT" sz="1600" b="0" dirty="0">
                    <a:latin typeface="Segoe UI" panose="020B0502040204020203" pitchFamily="34" charset="0"/>
                    <a:cs typeface="Segoe UI" panose="020B0502040204020203" pitchFamily="34" charset="0"/>
                  </a:rPr>
                  <a:t> </a:t>
                </a:r>
                <a:r>
                  <a:rPr lang="it-IT" sz="1600" b="0" dirty="0" err="1">
                    <a:latin typeface="Segoe UI" panose="020B0502040204020203" pitchFamily="34" charset="0"/>
                    <a:cs typeface="Segoe UI" panose="020B0502040204020203" pitchFamily="34" charset="0"/>
                  </a:rPr>
                  <a:t>at</a:t>
                </a:r>
                <a:r>
                  <a:rPr lang="it-IT" sz="1600" b="0" dirty="0">
                    <a:latin typeface="Segoe UI" panose="020B0502040204020203" pitchFamily="34" charset="0"/>
                    <a:cs typeface="Segoe UI" panose="020B0502040204020203" pitchFamily="34" charset="0"/>
                  </a:rPr>
                  <a:t> the system</a:t>
                </a:r>
                <a:endParaRPr lang="it-IT" sz="1600" dirty="0">
                  <a:latin typeface="Segoe UI" panose="020B0502040204020203" pitchFamily="34" charset="0"/>
                  <a:cs typeface="Segoe UI" panose="020B0502040204020203" pitchFamily="34" charset="0"/>
                </a:endParaRPr>
              </a:p>
              <a:p>
                <a:pPr marL="0" indent="0">
                  <a:spcAft>
                    <a:spcPts val="1200"/>
                  </a:spcAft>
                  <a:buNone/>
                </a:pP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get</a:t>
                </a:r>
                <a:r>
                  <a:rPr lang="it-IT" sz="1600" dirty="0">
                    <a:latin typeface="Segoe UI" panose="020B0502040204020203" pitchFamily="34" charset="0"/>
                    <a:cs typeface="Segoe UI" panose="020B0502040204020203" pitchFamily="34" charset="0"/>
                  </a:rPr>
                  <a:t>:</a:t>
                </a:r>
              </a:p>
              <a:p>
                <a:pPr marL="0" indent="0">
                  <a:spcAft>
                    <a:spcPts val="1200"/>
                  </a:spcAft>
                  <a:buNone/>
                </a:pPr>
                <a14:m>
                  <m:oMathPara xmlns:m="http://schemas.openxmlformats.org/officeDocument/2006/math">
                    <m:oMathParaPr>
                      <m:jc m:val="center"/>
                    </m:oMathParaPr>
                    <m:oMath xmlns:m="http://schemas.openxmlformats.org/officeDocument/2006/math">
                      <m:r>
                        <a:rPr lang="it-IT" sz="1600" b="0" i="1" smtClean="0">
                          <a:latin typeface="Cambria Math" panose="02040503050406030204" pitchFamily="18" charset="0"/>
                          <a:cs typeface="Segoe UI" panose="020B0502040204020203" pitchFamily="34" charset="0"/>
                        </a:rPr>
                        <m:t>𝐷𝑟</m:t>
                      </m:r>
                      <m:r>
                        <a:rPr lang="it-IT" sz="1600" b="0" i="1" smtClean="0">
                          <a:latin typeface="Cambria Math" panose="02040503050406030204" pitchFamily="18" charset="0"/>
                          <a:cs typeface="Segoe UI" panose="020B0502040204020203" pitchFamily="34" charset="0"/>
                        </a:rPr>
                        <m:t>𝑃𝑟𝑜𝑏</m:t>
                      </m:r>
                      <m:r>
                        <a:rPr lang="it-IT" sz="1600" b="0" i="1" smtClean="0">
                          <a:latin typeface="Cambria Math" panose="02040503050406030204" pitchFamily="18" charset="0"/>
                          <a:cs typeface="Segoe UI" panose="020B0502040204020203" pitchFamily="34" charset="0"/>
                        </a:rPr>
                        <m:t> = </m:t>
                      </m:r>
                      <m:f>
                        <m:fPr>
                          <m:ctrlPr>
                            <a:rPr lang="it-IT" sz="1600" b="0" i="1" smtClean="0">
                              <a:latin typeface="Cambria Math" panose="02040503050406030204" pitchFamily="18" charset="0"/>
                              <a:cs typeface="Segoe UI" panose="020B0502040204020203" pitchFamily="34" charset="0"/>
                            </a:rPr>
                          </m:ctrlPr>
                        </m:fPr>
                        <m:num>
                          <m:r>
                            <a:rPr lang="it-IT" sz="1600" b="0" i="1" smtClean="0">
                              <a:latin typeface="Cambria Math" panose="02040503050406030204" pitchFamily="18" charset="0"/>
                              <a:cs typeface="Segoe UI" panose="020B0502040204020203" pitchFamily="34" charset="0"/>
                            </a:rPr>
                            <m:t>𝑇𝑜𝑡𝐷𝑟𝑜𝑝</m:t>
                          </m:r>
                        </m:num>
                        <m:den>
                          <m:r>
                            <a:rPr lang="it-IT" sz="1600" b="0" i="1" smtClean="0">
                              <a:latin typeface="Cambria Math" panose="02040503050406030204" pitchFamily="18" charset="0"/>
                              <a:cs typeface="Segoe UI" panose="020B0502040204020203" pitchFamily="34" charset="0"/>
                            </a:rPr>
                            <m:t>𝑇𝑜𝑡𝐴𝑟𝑟</m:t>
                          </m:r>
                        </m:den>
                      </m:f>
                    </m:oMath>
                  </m:oMathPara>
                </a14:m>
                <a:endParaRPr lang="it-IT" sz="1600" b="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3F5550E4-6DFC-C8D8-C4D0-35818CAEACEE}"/>
                  </a:ext>
                </a:extLst>
              </p:cNvPr>
              <p:cNvSpPr>
                <a:spLocks noGrp="1" noRot="1" noChangeAspect="1" noMove="1" noResize="1" noEditPoints="1" noAdjustHandles="1" noChangeArrowheads="1" noChangeShapeType="1" noTextEdit="1"/>
              </p:cNvSpPr>
              <p:nvPr>
                <p:ph sz="quarter" idx="10"/>
              </p:nvPr>
            </p:nvSpPr>
            <p:spPr>
              <a:xfrm>
                <a:off x="444500" y="1350091"/>
                <a:ext cx="10778557" cy="5095771"/>
              </a:xfrm>
              <a:blipFill>
                <a:blip r:embed="rId3"/>
                <a:stretch>
                  <a:fillRect l="-353" t="-249" r="-824"/>
                </a:stretch>
              </a:blipFill>
            </p:spPr>
            <p:txBody>
              <a:bodyPr/>
              <a:lstStyle/>
              <a:p>
                <a:r>
                  <a:rPr lang="it-IT">
                    <a:noFill/>
                  </a:rPr>
                  <a:t> </a:t>
                </a:r>
              </a:p>
            </p:txBody>
          </p:sp>
        </mc:Fallback>
      </mc:AlternateContent>
    </p:spTree>
    <p:extLst>
      <p:ext uri="{BB962C8B-B14F-4D97-AF65-F5344CB8AC3E}">
        <p14:creationId xmlns:p14="http://schemas.microsoft.com/office/powerpoint/2010/main" val="161827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580B4-E72D-7D1C-B20D-1FB20F1FA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ED6C4-100A-EB28-B609-3CA370FF6028}"/>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An interlude: deriving the drop probability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2A7ECF-4B73-A5D2-8ED7-2A6AC78544F0}"/>
                  </a:ext>
                </a:extLst>
              </p:cNvPr>
              <p:cNvSpPr>
                <a:spLocks noGrp="1"/>
              </p:cNvSpPr>
              <p:nvPr>
                <p:ph sz="quarter" idx="10"/>
              </p:nvPr>
            </p:nvSpPr>
            <p:spPr>
              <a:xfrm>
                <a:off x="444500" y="1350091"/>
                <a:ext cx="10778557" cy="5095771"/>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new desired performance index to determine is the drop probability, but JMT only allows to compute the drop rate. Hence, the drop probability formula has first to be formally derived.</a:t>
                </a:r>
              </a:p>
              <a:p>
                <a:pPr marL="0" indent="0">
                  <a:spcAft>
                    <a:spcPts val="1200"/>
                  </a:spcAft>
                  <a:buNone/>
                </a:pPr>
                <a:r>
                  <a:rPr lang="en-US" sz="1600" dirty="0">
                    <a:latin typeface="Segoe UI" panose="020B0502040204020203" pitchFamily="34" charset="0"/>
                    <a:cs typeface="Segoe UI" panose="020B0502040204020203" pitchFamily="34" charset="0"/>
                  </a:rPr>
                  <a:t>Just to have an idea, the drop probability must be equal to the number of dropped jobs divided by the total number of jobs that tried to enter the system.</a:t>
                </a:r>
              </a:p>
              <a:p>
                <a:pPr marL="0" indent="0">
                  <a:spcAft>
                    <a:spcPts val="1200"/>
                  </a:spcAft>
                  <a:buNone/>
                </a:pPr>
                <a:r>
                  <a:rPr lang="en-US" sz="1600" dirty="0">
                    <a:latin typeface="Segoe UI" panose="020B0502040204020203" pitchFamily="34" charset="0"/>
                    <a:cs typeface="Segoe UI" panose="020B0502040204020203" pitchFamily="34" charset="0"/>
                  </a:rPr>
                  <a:t>Let’s introduce some new elements:</a:t>
                </a:r>
              </a:p>
              <a:p>
                <a:pPr marL="0" indent="0">
                  <a:spcBef>
                    <a:spcPts val="0"/>
                  </a:spcBef>
                  <a:buNone/>
                </a:pPr>
                <a14:m>
                  <m:oMath xmlns:m="http://schemas.openxmlformats.org/officeDocument/2006/math">
                    <m:r>
                      <a:rPr lang="it-IT" sz="1600" i="1">
                        <a:latin typeface="Cambria Math" panose="02040503050406030204" pitchFamily="18" charset="0"/>
                        <a:cs typeface="Segoe UI" panose="020B0502040204020203" pitchFamily="34" charset="0"/>
                      </a:rPr>
                      <m:t>𝐷𝑟</m:t>
                    </m:r>
                  </m:oMath>
                </a14:m>
                <a:r>
                  <a:rPr lang="it-IT" sz="1600" dirty="0">
                    <a:latin typeface="Segoe UI" panose="020B0502040204020203" pitchFamily="34" charset="0"/>
                    <a:cs typeface="Segoe UI" panose="020B0502040204020203" pitchFamily="34" charset="0"/>
                  </a:rPr>
                  <a:t>: the drop rate </a:t>
                </a:r>
                <a:r>
                  <a:rPr lang="it-IT" sz="1600" dirty="0">
                    <a:solidFill>
                      <a:schemeClr val="bg1">
                        <a:lumMod val="75000"/>
                      </a:schemeClr>
                    </a:solidFill>
                    <a:latin typeface="Segoe UI" panose="020B0502040204020203" pitchFamily="34" charset="0"/>
                    <a:cs typeface="Segoe UI" panose="020B0502040204020203" pitchFamily="34" charset="0"/>
                  </a:rPr>
                  <a:t>(</a:t>
                </a:r>
                <a:r>
                  <a:rPr lang="it-IT" sz="1600" dirty="0" err="1">
                    <a:solidFill>
                      <a:schemeClr val="bg1">
                        <a:lumMod val="75000"/>
                      </a:schemeClr>
                    </a:solidFill>
                    <a:latin typeface="Segoe UI" panose="020B0502040204020203" pitchFamily="34" charset="0"/>
                    <a:cs typeface="Segoe UI" panose="020B0502040204020203" pitchFamily="34" charset="0"/>
                  </a:rPr>
                  <a:t>we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have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this</a:t>
                </a:r>
                <a:r>
                  <a:rPr lang="it-IT" sz="1600" dirty="0">
                    <a:solidFill>
                      <a:schemeClr val="bg1">
                        <a:lumMod val="75000"/>
                      </a:schemeClr>
                    </a:solidFill>
                    <a:latin typeface="Segoe UI" panose="020B0502040204020203" pitchFamily="34" charset="0"/>
                    <a:cs typeface="Segoe UI" panose="020B0502040204020203" pitchFamily="34" charset="0"/>
                  </a:rPr>
                  <a:t> from JMT)</a:t>
                </a:r>
              </a:p>
              <a:p>
                <a:pPr marL="0" indent="0">
                  <a:spcBef>
                    <a:spcPts val="0"/>
                  </a:spcBef>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𝑇𝑆𝑜𝑢𝑟𝑐𝑒</m:t>
                    </m:r>
                  </m:oMath>
                </a14:m>
                <a:r>
                  <a:rPr lang="it-IT" sz="1600" b="0" dirty="0">
                    <a:latin typeface="Segoe UI" panose="020B0502040204020203" pitchFamily="34" charset="0"/>
                    <a:cs typeface="Segoe UI" panose="020B0502040204020203" pitchFamily="34" charset="0"/>
                  </a:rPr>
                  <a:t>: the throughput </a:t>
                </a:r>
                <a:r>
                  <a:rPr lang="it-IT" sz="1600" dirty="0">
                    <a:latin typeface="Segoe UI" panose="020B0502040204020203" pitchFamily="34" charset="0"/>
                    <a:cs typeface="Segoe UI" panose="020B0502040204020203" pitchFamily="34" charset="0"/>
                  </a:rPr>
                  <a:t>of the source </a:t>
                </a:r>
                <a:r>
                  <a:rPr lang="it-IT" sz="1600" dirty="0">
                    <a:solidFill>
                      <a:schemeClr val="bg1">
                        <a:lumMod val="75000"/>
                      </a:schemeClr>
                    </a:solidFill>
                    <a:latin typeface="Segoe UI" panose="020B0502040204020203" pitchFamily="34" charset="0"/>
                    <a:cs typeface="Segoe UI" panose="020B0502040204020203" pitchFamily="34" charset="0"/>
                  </a:rPr>
                  <a:t>(</a:t>
                </a:r>
                <a:r>
                  <a:rPr lang="it-IT" sz="1600" dirty="0" err="1">
                    <a:solidFill>
                      <a:schemeClr val="bg1">
                        <a:lumMod val="75000"/>
                      </a:schemeClr>
                    </a:solidFill>
                    <a:latin typeface="Segoe UI" panose="020B0502040204020203" pitchFamily="34" charset="0"/>
                    <a:cs typeface="Segoe UI" panose="020B0502040204020203" pitchFamily="34" charset="0"/>
                  </a:rPr>
                  <a:t>we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have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this</a:t>
                </a:r>
                <a:r>
                  <a:rPr lang="it-IT" sz="1600" dirty="0">
                    <a:solidFill>
                      <a:schemeClr val="bg1">
                        <a:lumMod val="75000"/>
                      </a:schemeClr>
                    </a:solidFill>
                    <a:latin typeface="Segoe UI" panose="020B0502040204020203" pitchFamily="34" charset="0"/>
                    <a:cs typeface="Segoe UI" panose="020B0502040204020203" pitchFamily="34" charset="0"/>
                  </a:rPr>
                  <a:t> from JMT)</a:t>
                </a:r>
              </a:p>
              <a:p>
                <a:pPr marL="0" indent="0">
                  <a:spcBef>
                    <a:spcPts val="0"/>
                  </a:spcBef>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m:t>
                    </m:r>
                  </m:oMath>
                </a14:m>
                <a:r>
                  <a:rPr lang="it-IT" sz="1600" b="0" dirty="0">
                    <a:latin typeface="Segoe UI" panose="020B0502040204020203" pitchFamily="34" charset="0"/>
                    <a:cs typeface="Segoe UI" panose="020B0502040204020203" pitchFamily="34" charset="0"/>
                  </a:rPr>
                  <a:t>: the </a:t>
                </a:r>
                <a:r>
                  <a:rPr lang="it-IT" sz="1600" b="0" dirty="0" err="1">
                    <a:latin typeface="Segoe UI" panose="020B0502040204020203" pitchFamily="34" charset="0"/>
                    <a:cs typeface="Segoe UI" panose="020B0502040204020203" pitchFamily="34" charset="0"/>
                  </a:rPr>
                  <a:t>total</a:t>
                </a:r>
                <a:r>
                  <a:rPr lang="it-IT" sz="1600" b="0" dirty="0">
                    <a:latin typeface="Segoe UI" panose="020B0502040204020203" pitchFamily="34" charset="0"/>
                    <a:cs typeface="Segoe UI" panose="020B0502040204020203" pitchFamily="34" charset="0"/>
                  </a:rPr>
                  <a:t> time </a:t>
                </a:r>
                <a:r>
                  <a:rPr lang="it-IT" sz="1600" b="0" dirty="0" err="1">
                    <a:latin typeface="Segoe UI" panose="020B0502040204020203" pitchFamily="34" charset="0"/>
                    <a:cs typeface="Segoe UI" panose="020B0502040204020203" pitchFamily="34" charset="0"/>
                  </a:rPr>
                  <a:t>interval</a:t>
                </a:r>
                <a:r>
                  <a:rPr lang="it-IT" sz="1600" b="0" dirty="0">
                    <a:latin typeface="Segoe UI" panose="020B0502040204020203" pitchFamily="34" charset="0"/>
                    <a:cs typeface="Segoe UI" panose="020B0502040204020203" pitchFamily="34" charset="0"/>
                  </a:rPr>
                  <a:t> of </a:t>
                </a:r>
                <a:r>
                  <a:rPr lang="it-IT" sz="1600" b="0" dirty="0" err="1">
                    <a:latin typeface="Segoe UI" panose="020B0502040204020203" pitchFamily="34" charset="0"/>
                    <a:cs typeface="Segoe UI" panose="020B0502040204020203" pitchFamily="34" charset="0"/>
                  </a:rPr>
                  <a:t>observation</a:t>
                </a:r>
                <a:endParaRPr lang="it-IT" sz="1600" b="0" dirty="0">
                  <a:latin typeface="Segoe UI" panose="020B0502040204020203" pitchFamily="34" charset="0"/>
                  <a:cs typeface="Segoe UI" panose="020B0502040204020203" pitchFamily="34" charset="0"/>
                </a:endParaRPr>
              </a:p>
              <a:p>
                <a:pPr marL="0" indent="0">
                  <a:spcBef>
                    <a:spcPts val="0"/>
                  </a:spcBef>
                  <a:buNone/>
                </a:pPr>
                <a:endParaRPr lang="it-IT" sz="1600" b="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FD2A7ECF-4B73-A5D2-8ED7-2A6AC78544F0}"/>
                  </a:ext>
                </a:extLst>
              </p:cNvPr>
              <p:cNvSpPr>
                <a:spLocks noGrp="1" noRot="1" noChangeAspect="1" noMove="1" noResize="1" noEditPoints="1" noAdjustHandles="1" noChangeArrowheads="1" noChangeShapeType="1" noTextEdit="1"/>
              </p:cNvSpPr>
              <p:nvPr>
                <p:ph sz="quarter" idx="10"/>
              </p:nvPr>
            </p:nvSpPr>
            <p:spPr>
              <a:xfrm>
                <a:off x="444500" y="1350091"/>
                <a:ext cx="10778557" cy="5095771"/>
              </a:xfrm>
              <a:blipFill>
                <a:blip r:embed="rId3"/>
                <a:stretch>
                  <a:fillRect l="-353" t="-249" r="-824"/>
                </a:stretch>
              </a:blipFill>
            </p:spPr>
            <p:txBody>
              <a:bodyPr/>
              <a:lstStyle/>
              <a:p>
                <a:r>
                  <a:rPr lang="it-IT">
                    <a:noFill/>
                  </a:rPr>
                  <a:t> </a:t>
                </a:r>
              </a:p>
            </p:txBody>
          </p:sp>
        </mc:Fallback>
      </mc:AlternateContent>
    </p:spTree>
    <p:extLst>
      <p:ext uri="{BB962C8B-B14F-4D97-AF65-F5344CB8AC3E}">
        <p14:creationId xmlns:p14="http://schemas.microsoft.com/office/powerpoint/2010/main" val="1479013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78133-439B-452E-F96F-C0681BCAE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AF5F51-4FA9-A008-695D-B4E27DA84B18}"/>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An interlude: deriving the drop probability formula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81C079-BEA2-DA13-370A-FCCB7E50A7A3}"/>
                  </a:ext>
                </a:extLst>
              </p:cNvPr>
              <p:cNvSpPr>
                <a:spLocks noGrp="1"/>
              </p:cNvSpPr>
              <p:nvPr>
                <p:ph sz="quarter" idx="10"/>
              </p:nvPr>
            </p:nvSpPr>
            <p:spPr>
              <a:xfrm>
                <a:off x="444500" y="1350091"/>
                <a:ext cx="10778557" cy="5095771"/>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new desired performance index to determine is the drop probability, but JMT only allows to compute the drop rate. Hence, the drop probability formula has first to be formally derived.</a:t>
                </a:r>
              </a:p>
              <a:p>
                <a:pPr marL="0" indent="0">
                  <a:spcAft>
                    <a:spcPts val="1200"/>
                  </a:spcAft>
                  <a:buNone/>
                </a:pPr>
                <a:r>
                  <a:rPr lang="en-US" sz="1600" dirty="0">
                    <a:latin typeface="Segoe UI" panose="020B0502040204020203" pitchFamily="34" charset="0"/>
                    <a:cs typeface="Segoe UI" panose="020B0502040204020203" pitchFamily="34" charset="0"/>
                  </a:rPr>
                  <a:t>Just to have an idea, the drop probability must be equal to the number of dropped jobs divided by the total number of jobs that tried to enter the system.</a:t>
                </a:r>
              </a:p>
              <a:p>
                <a:pPr marL="0" indent="0">
                  <a:spcAft>
                    <a:spcPts val="1200"/>
                  </a:spcAft>
                  <a:buNone/>
                </a:pPr>
                <a:r>
                  <a:rPr lang="en-US" sz="1600" dirty="0">
                    <a:latin typeface="Segoe UI" panose="020B0502040204020203" pitchFamily="34" charset="0"/>
                    <a:cs typeface="Segoe UI" panose="020B0502040204020203" pitchFamily="34" charset="0"/>
                  </a:rPr>
                  <a:t>Let’s introduce some new elements:</a:t>
                </a:r>
              </a:p>
              <a:p>
                <a:pPr marL="0" indent="0">
                  <a:spcBef>
                    <a:spcPts val="0"/>
                  </a:spcBef>
                  <a:buNone/>
                </a:pPr>
                <a14:m>
                  <m:oMath xmlns:m="http://schemas.openxmlformats.org/officeDocument/2006/math">
                    <m:r>
                      <a:rPr lang="it-IT" sz="1600" i="1">
                        <a:latin typeface="Cambria Math" panose="02040503050406030204" pitchFamily="18" charset="0"/>
                        <a:cs typeface="Segoe UI" panose="020B0502040204020203" pitchFamily="34" charset="0"/>
                      </a:rPr>
                      <m:t>𝐷𝑟</m:t>
                    </m:r>
                  </m:oMath>
                </a14:m>
                <a:r>
                  <a:rPr lang="it-IT" sz="1600" dirty="0">
                    <a:latin typeface="Segoe UI" panose="020B0502040204020203" pitchFamily="34" charset="0"/>
                    <a:cs typeface="Segoe UI" panose="020B0502040204020203" pitchFamily="34" charset="0"/>
                  </a:rPr>
                  <a:t>: the drop rate </a:t>
                </a:r>
                <a:r>
                  <a:rPr lang="it-IT" sz="1600" dirty="0">
                    <a:solidFill>
                      <a:schemeClr val="bg1">
                        <a:lumMod val="75000"/>
                      </a:schemeClr>
                    </a:solidFill>
                    <a:latin typeface="Segoe UI" panose="020B0502040204020203" pitchFamily="34" charset="0"/>
                    <a:cs typeface="Segoe UI" panose="020B0502040204020203" pitchFamily="34" charset="0"/>
                  </a:rPr>
                  <a:t>(</a:t>
                </a:r>
                <a:r>
                  <a:rPr lang="it-IT" sz="1600" dirty="0" err="1">
                    <a:solidFill>
                      <a:schemeClr val="bg1">
                        <a:lumMod val="75000"/>
                      </a:schemeClr>
                    </a:solidFill>
                    <a:latin typeface="Segoe UI" panose="020B0502040204020203" pitchFamily="34" charset="0"/>
                    <a:cs typeface="Segoe UI" panose="020B0502040204020203" pitchFamily="34" charset="0"/>
                  </a:rPr>
                  <a:t>we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have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this</a:t>
                </a:r>
                <a:r>
                  <a:rPr lang="it-IT" sz="1600" dirty="0">
                    <a:solidFill>
                      <a:schemeClr val="bg1">
                        <a:lumMod val="75000"/>
                      </a:schemeClr>
                    </a:solidFill>
                    <a:latin typeface="Segoe UI" panose="020B0502040204020203" pitchFamily="34" charset="0"/>
                    <a:cs typeface="Segoe UI" panose="020B0502040204020203" pitchFamily="34" charset="0"/>
                  </a:rPr>
                  <a:t> from JMT)</a:t>
                </a:r>
              </a:p>
              <a:p>
                <a:pPr marL="0" indent="0">
                  <a:spcBef>
                    <a:spcPts val="0"/>
                  </a:spcBef>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𝑇𝑆𝑜𝑢𝑟𝑐𝑒</m:t>
                    </m:r>
                  </m:oMath>
                </a14:m>
                <a:r>
                  <a:rPr lang="it-IT" sz="1600" b="0" dirty="0">
                    <a:latin typeface="Segoe UI" panose="020B0502040204020203" pitchFamily="34" charset="0"/>
                    <a:cs typeface="Segoe UI" panose="020B0502040204020203" pitchFamily="34" charset="0"/>
                  </a:rPr>
                  <a:t>: the throughput </a:t>
                </a:r>
                <a:r>
                  <a:rPr lang="it-IT" sz="1600" dirty="0">
                    <a:latin typeface="Segoe UI" panose="020B0502040204020203" pitchFamily="34" charset="0"/>
                    <a:cs typeface="Segoe UI" panose="020B0502040204020203" pitchFamily="34" charset="0"/>
                  </a:rPr>
                  <a:t>of the source </a:t>
                </a:r>
                <a:r>
                  <a:rPr lang="it-IT" sz="1600" dirty="0">
                    <a:solidFill>
                      <a:schemeClr val="bg1">
                        <a:lumMod val="75000"/>
                      </a:schemeClr>
                    </a:solidFill>
                    <a:latin typeface="Segoe UI" panose="020B0502040204020203" pitchFamily="34" charset="0"/>
                    <a:cs typeface="Segoe UI" panose="020B0502040204020203" pitchFamily="34" charset="0"/>
                  </a:rPr>
                  <a:t>(</a:t>
                </a:r>
                <a:r>
                  <a:rPr lang="it-IT" sz="1600" dirty="0" err="1">
                    <a:solidFill>
                      <a:schemeClr val="bg1">
                        <a:lumMod val="75000"/>
                      </a:schemeClr>
                    </a:solidFill>
                    <a:latin typeface="Segoe UI" panose="020B0502040204020203" pitchFamily="34" charset="0"/>
                    <a:cs typeface="Segoe UI" panose="020B0502040204020203" pitchFamily="34" charset="0"/>
                  </a:rPr>
                  <a:t>we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have</a:t>
                </a:r>
                <a:r>
                  <a:rPr lang="it-IT" sz="1600" dirty="0">
                    <a:solidFill>
                      <a:schemeClr val="bg1">
                        <a:lumMod val="75000"/>
                      </a:schemeClr>
                    </a:solidFill>
                    <a:latin typeface="Segoe UI" panose="020B0502040204020203" pitchFamily="34" charset="0"/>
                    <a:cs typeface="Segoe UI" panose="020B0502040204020203" pitchFamily="34" charset="0"/>
                  </a:rPr>
                  <a:t> </a:t>
                </a:r>
                <a:r>
                  <a:rPr lang="it-IT" sz="1600" dirty="0" err="1">
                    <a:solidFill>
                      <a:schemeClr val="bg1">
                        <a:lumMod val="75000"/>
                      </a:schemeClr>
                    </a:solidFill>
                    <a:latin typeface="Segoe UI" panose="020B0502040204020203" pitchFamily="34" charset="0"/>
                    <a:cs typeface="Segoe UI" panose="020B0502040204020203" pitchFamily="34" charset="0"/>
                  </a:rPr>
                  <a:t>this</a:t>
                </a:r>
                <a:r>
                  <a:rPr lang="it-IT" sz="1600" dirty="0">
                    <a:solidFill>
                      <a:schemeClr val="bg1">
                        <a:lumMod val="75000"/>
                      </a:schemeClr>
                    </a:solidFill>
                    <a:latin typeface="Segoe UI" panose="020B0502040204020203" pitchFamily="34" charset="0"/>
                    <a:cs typeface="Segoe UI" panose="020B0502040204020203" pitchFamily="34" charset="0"/>
                  </a:rPr>
                  <a:t> from JMT)</a:t>
                </a:r>
              </a:p>
              <a:p>
                <a:pPr marL="0" indent="0">
                  <a:spcBef>
                    <a:spcPts val="0"/>
                  </a:spcBef>
                  <a:spcAft>
                    <a:spcPts val="1200"/>
                  </a:spcAft>
                  <a:buNone/>
                </a:pPr>
                <a14:m>
                  <m:oMath xmlns:m="http://schemas.openxmlformats.org/officeDocument/2006/math">
                    <m:r>
                      <a:rPr lang="it-IT" sz="1600" b="0" i="1" smtClean="0">
                        <a:latin typeface="Cambria Math" panose="02040503050406030204" pitchFamily="18" charset="0"/>
                        <a:cs typeface="Segoe UI" panose="020B0502040204020203" pitchFamily="34" charset="0"/>
                      </a:rPr>
                      <m:t>𝑇</m:t>
                    </m:r>
                  </m:oMath>
                </a14:m>
                <a:r>
                  <a:rPr lang="it-IT" sz="1600" b="0" dirty="0">
                    <a:latin typeface="Segoe UI" panose="020B0502040204020203" pitchFamily="34" charset="0"/>
                    <a:cs typeface="Segoe UI" panose="020B0502040204020203" pitchFamily="34" charset="0"/>
                  </a:rPr>
                  <a:t>: the </a:t>
                </a:r>
                <a:r>
                  <a:rPr lang="it-IT" sz="1600" b="0" dirty="0" err="1">
                    <a:latin typeface="Segoe UI" panose="020B0502040204020203" pitchFamily="34" charset="0"/>
                    <a:cs typeface="Segoe UI" panose="020B0502040204020203" pitchFamily="34" charset="0"/>
                  </a:rPr>
                  <a:t>total</a:t>
                </a:r>
                <a:r>
                  <a:rPr lang="it-IT" sz="1600" b="0" dirty="0">
                    <a:latin typeface="Segoe UI" panose="020B0502040204020203" pitchFamily="34" charset="0"/>
                    <a:cs typeface="Segoe UI" panose="020B0502040204020203" pitchFamily="34" charset="0"/>
                  </a:rPr>
                  <a:t> time </a:t>
                </a:r>
                <a:r>
                  <a:rPr lang="it-IT" sz="1600" b="0" dirty="0" err="1">
                    <a:latin typeface="Segoe UI" panose="020B0502040204020203" pitchFamily="34" charset="0"/>
                    <a:cs typeface="Segoe UI" panose="020B0502040204020203" pitchFamily="34" charset="0"/>
                  </a:rPr>
                  <a:t>interval</a:t>
                </a:r>
                <a:r>
                  <a:rPr lang="it-IT" sz="1600" b="0" dirty="0">
                    <a:latin typeface="Segoe UI" panose="020B0502040204020203" pitchFamily="34" charset="0"/>
                    <a:cs typeface="Segoe UI" panose="020B0502040204020203" pitchFamily="34" charset="0"/>
                  </a:rPr>
                  <a:t> of </a:t>
                </a:r>
                <a:r>
                  <a:rPr lang="it-IT" sz="1600" b="0" dirty="0" err="1">
                    <a:latin typeface="Segoe UI" panose="020B0502040204020203" pitchFamily="34" charset="0"/>
                    <a:cs typeface="Segoe UI" panose="020B0502040204020203" pitchFamily="34" charset="0"/>
                  </a:rPr>
                  <a:t>observation</a:t>
                </a:r>
                <a:endParaRPr lang="it-IT" sz="1600" b="0" dirty="0">
                  <a:latin typeface="Segoe UI" panose="020B0502040204020203" pitchFamily="34" charset="0"/>
                  <a:cs typeface="Segoe UI" panose="020B0502040204020203" pitchFamily="34" charset="0"/>
                </a:endParaRPr>
              </a:p>
              <a:p>
                <a:pPr marL="0" indent="0">
                  <a:spcAft>
                    <a:spcPts val="1200"/>
                  </a:spcAft>
                  <a:buNone/>
                </a:pPr>
                <a:r>
                  <a:rPr lang="it-IT" sz="1600" dirty="0" err="1">
                    <a:latin typeface="Segoe UI" panose="020B0502040204020203" pitchFamily="34" charset="0"/>
                    <a:cs typeface="Segoe UI" panose="020B0502040204020203" pitchFamily="34" charset="0"/>
                  </a:rPr>
                  <a:t>Reworking</a:t>
                </a:r>
                <a:r>
                  <a:rPr lang="it-IT" sz="1600" dirty="0">
                    <a:latin typeface="Segoe UI" panose="020B0502040204020203" pitchFamily="34" charset="0"/>
                    <a:cs typeface="Segoe UI" panose="020B0502040204020203" pitchFamily="34" charset="0"/>
                  </a:rPr>
                  <a:t> the </a:t>
                </a:r>
                <a:r>
                  <a:rPr lang="it-IT" sz="1600" dirty="0" err="1">
                    <a:latin typeface="Segoe UI" panose="020B0502040204020203" pitchFamily="34" charset="0"/>
                    <a:cs typeface="Segoe UI" panose="020B0502040204020203" pitchFamily="34" charset="0"/>
                  </a:rPr>
                  <a:t>previously-written</a:t>
                </a:r>
                <a:r>
                  <a:rPr lang="it-IT" sz="1600" dirty="0">
                    <a:latin typeface="Segoe UI" panose="020B0502040204020203" pitchFamily="34" charset="0"/>
                    <a:cs typeface="Segoe UI" panose="020B0502040204020203" pitchFamily="34" charset="0"/>
                  </a:rPr>
                  <a:t> formula </a:t>
                </a: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obtain</a:t>
                </a:r>
                <a:r>
                  <a:rPr lang="it-IT" sz="1600" dirty="0">
                    <a:latin typeface="Segoe UI" panose="020B0502040204020203" pitchFamily="34" charset="0"/>
                    <a:cs typeface="Segoe UI" panose="020B0502040204020203" pitchFamily="34" charset="0"/>
                  </a:rPr>
                  <a:t> the drop </a:t>
                </a:r>
                <a:r>
                  <a:rPr lang="it-IT" sz="1600" dirty="0" err="1">
                    <a:latin typeface="Segoe UI" panose="020B0502040204020203" pitchFamily="34" charset="0"/>
                    <a:cs typeface="Segoe UI" panose="020B0502040204020203" pitchFamily="34" charset="0"/>
                  </a:rPr>
                  <a:t>probability</a:t>
                </a:r>
                <a:r>
                  <a:rPr lang="it-IT" sz="1600" dirty="0">
                    <a:latin typeface="Segoe UI" panose="020B0502040204020203" pitchFamily="34" charset="0"/>
                    <a:cs typeface="Segoe UI" panose="020B0502040204020203" pitchFamily="34" charset="0"/>
                  </a:rPr>
                  <a:t> formula </a:t>
                </a: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can use:</a:t>
                </a:r>
                <a:endParaRPr lang="it-IT" sz="1600" b="0" dirty="0">
                  <a:latin typeface="Segoe UI" panose="020B0502040204020203" pitchFamily="34" charset="0"/>
                  <a:cs typeface="Segoe UI" panose="020B0502040204020203" pitchFamily="34" charset="0"/>
                </a:endParaRPr>
              </a:p>
              <a:p>
                <a:pPr marL="0" indent="0">
                  <a:spcAft>
                    <a:spcPts val="1200"/>
                  </a:spcAft>
                  <a:buNone/>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cs typeface="Segoe UI" panose="020B0502040204020203" pitchFamily="34" charset="0"/>
                        </a:rPr>
                        <m:t>𝐷𝑟𝑃𝑟𝑜𝑏</m:t>
                      </m:r>
                      <m:r>
                        <a:rPr lang="it-IT" sz="1600" b="0" i="1" smtClean="0">
                          <a:latin typeface="Cambria Math" panose="02040503050406030204" pitchFamily="18" charset="0"/>
                          <a:cs typeface="Segoe UI" panose="020B0502040204020203" pitchFamily="34" charset="0"/>
                        </a:rPr>
                        <m:t> = </m:t>
                      </m:r>
                      <m:f>
                        <m:fPr>
                          <m:ctrlPr>
                            <a:rPr lang="it-IT" sz="1600" b="0" i="1" smtClean="0">
                              <a:latin typeface="Cambria Math" panose="02040503050406030204" pitchFamily="18" charset="0"/>
                              <a:cs typeface="Segoe UI" panose="020B0502040204020203" pitchFamily="34" charset="0"/>
                            </a:rPr>
                          </m:ctrlPr>
                        </m:fPr>
                        <m:num>
                          <m:r>
                            <a:rPr lang="it-IT" sz="1600" b="0" i="1" smtClean="0">
                              <a:latin typeface="Cambria Math" panose="02040503050406030204" pitchFamily="18" charset="0"/>
                              <a:cs typeface="Segoe UI" panose="020B0502040204020203" pitchFamily="34" charset="0"/>
                            </a:rPr>
                            <m:t>𝑇𝑜𝑡𝐷𝑟𝑜𝑝</m:t>
                          </m:r>
                        </m:num>
                        <m:den>
                          <m:r>
                            <a:rPr lang="it-IT" sz="1600" b="0" i="1" smtClean="0">
                              <a:latin typeface="Cambria Math" panose="02040503050406030204" pitchFamily="18" charset="0"/>
                              <a:cs typeface="Segoe UI" panose="020B0502040204020203" pitchFamily="34" charset="0"/>
                            </a:rPr>
                            <m:t>𝑇𝑜𝑡𝐴𝑟𝑟</m:t>
                          </m:r>
                        </m:den>
                      </m:f>
                      <m:r>
                        <a:rPr lang="it-IT" sz="1600" b="0" i="1" smtClean="0">
                          <a:latin typeface="Cambria Math" panose="02040503050406030204" pitchFamily="18" charset="0"/>
                          <a:cs typeface="Segoe UI" panose="020B0502040204020203" pitchFamily="34" charset="0"/>
                        </a:rPr>
                        <m:t> = </m:t>
                      </m:r>
                      <m:f>
                        <m:fPr>
                          <m:ctrlPr>
                            <a:rPr lang="it-IT" sz="1600" b="0" i="1" smtClean="0">
                              <a:latin typeface="Cambria Math" panose="02040503050406030204" pitchFamily="18" charset="0"/>
                              <a:cs typeface="Segoe UI" panose="020B0502040204020203" pitchFamily="34" charset="0"/>
                            </a:rPr>
                          </m:ctrlPr>
                        </m:fPr>
                        <m:num>
                          <m:r>
                            <a:rPr lang="it-IT" sz="1600" b="0" i="1" smtClean="0">
                              <a:latin typeface="Cambria Math" panose="02040503050406030204" pitchFamily="18" charset="0"/>
                              <a:cs typeface="Segoe UI" panose="020B0502040204020203" pitchFamily="34" charset="0"/>
                            </a:rPr>
                            <m:t>𝐷𝑟</m:t>
                          </m:r>
                          <m:r>
                            <a:rPr lang="it-IT" sz="1600" b="0" i="1" smtClean="0">
                              <a:latin typeface="Cambria Math" panose="02040503050406030204" pitchFamily="18" charset="0"/>
                              <a:cs typeface="Segoe UI" panose="020B0502040204020203" pitchFamily="34" charset="0"/>
                            </a:rPr>
                            <m:t> ∗ </m:t>
                          </m:r>
                          <m:r>
                            <a:rPr lang="it-IT" sz="1600" b="0" i="1" smtClean="0">
                              <a:latin typeface="Cambria Math" panose="02040503050406030204" pitchFamily="18" charset="0"/>
                              <a:cs typeface="Segoe UI" panose="020B0502040204020203" pitchFamily="34" charset="0"/>
                            </a:rPr>
                            <m:t>𝑇</m:t>
                          </m:r>
                        </m:num>
                        <m:den>
                          <m:r>
                            <a:rPr lang="it-IT" sz="1600" b="0" i="1" smtClean="0">
                              <a:latin typeface="Cambria Math" panose="02040503050406030204" pitchFamily="18" charset="0"/>
                              <a:cs typeface="Segoe UI" panose="020B0502040204020203" pitchFamily="34" charset="0"/>
                            </a:rPr>
                            <m:t>𝑇𝑆𝑜𝑢𝑟𝑐𝑒</m:t>
                          </m:r>
                          <m:r>
                            <a:rPr lang="it-IT" sz="1600" b="0" i="1" smtClean="0">
                              <a:latin typeface="Cambria Math" panose="02040503050406030204" pitchFamily="18" charset="0"/>
                              <a:cs typeface="Segoe UI" panose="020B0502040204020203" pitchFamily="34" charset="0"/>
                            </a:rPr>
                            <m:t> ∗ </m:t>
                          </m:r>
                          <m:r>
                            <a:rPr lang="it-IT" sz="1600" b="0" i="1" smtClean="0">
                              <a:latin typeface="Cambria Math" panose="02040503050406030204" pitchFamily="18" charset="0"/>
                              <a:cs typeface="Segoe UI" panose="020B0502040204020203" pitchFamily="34" charset="0"/>
                            </a:rPr>
                            <m:t>𝑇</m:t>
                          </m:r>
                        </m:den>
                      </m:f>
                      <m:r>
                        <a:rPr lang="it-IT" sz="1600" b="0" i="1" smtClean="0">
                          <a:latin typeface="Cambria Math" panose="02040503050406030204" pitchFamily="18" charset="0"/>
                          <a:cs typeface="Segoe UI" panose="020B0502040204020203" pitchFamily="34" charset="0"/>
                        </a:rPr>
                        <m:t> = </m:t>
                      </m:r>
                      <m:f>
                        <m:fPr>
                          <m:ctrlPr>
                            <a:rPr lang="it-IT" sz="1600" b="0" i="1" smtClean="0">
                              <a:latin typeface="Cambria Math" panose="02040503050406030204" pitchFamily="18" charset="0"/>
                              <a:cs typeface="Segoe UI" panose="020B0502040204020203" pitchFamily="34" charset="0"/>
                            </a:rPr>
                          </m:ctrlPr>
                        </m:fPr>
                        <m:num>
                          <m:r>
                            <a:rPr lang="it-IT" sz="1600" b="0" i="1" smtClean="0">
                              <a:latin typeface="Cambria Math" panose="02040503050406030204" pitchFamily="18" charset="0"/>
                              <a:cs typeface="Segoe UI" panose="020B0502040204020203" pitchFamily="34" charset="0"/>
                            </a:rPr>
                            <m:t>𝐷𝑟</m:t>
                          </m:r>
                        </m:num>
                        <m:den>
                          <m:r>
                            <a:rPr lang="it-IT" sz="1600" b="0" i="1" smtClean="0">
                              <a:latin typeface="Cambria Math" panose="02040503050406030204" pitchFamily="18" charset="0"/>
                              <a:cs typeface="Segoe UI" panose="020B0502040204020203" pitchFamily="34" charset="0"/>
                            </a:rPr>
                            <m:t>𝑇𝑆𝑜𝑢𝑟𝑐𝑒</m:t>
                          </m:r>
                        </m:den>
                      </m:f>
                    </m:oMath>
                  </m:oMathPara>
                </a14:m>
                <a:endParaRPr lang="en-US" sz="160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p:txBody>
          </p:sp>
        </mc:Choice>
        <mc:Fallback>
          <p:sp>
            <p:nvSpPr>
              <p:cNvPr id="3" name="Content Placeholder 2">
                <a:extLst>
                  <a:ext uri="{FF2B5EF4-FFF2-40B4-BE49-F238E27FC236}">
                    <a16:creationId xmlns:a16="http://schemas.microsoft.com/office/drawing/2014/main" id="{3F81C079-BEA2-DA13-370A-FCCB7E50A7A3}"/>
                  </a:ext>
                </a:extLst>
              </p:cNvPr>
              <p:cNvSpPr>
                <a:spLocks noGrp="1" noRot="1" noChangeAspect="1" noMove="1" noResize="1" noEditPoints="1" noAdjustHandles="1" noChangeArrowheads="1" noChangeShapeType="1" noTextEdit="1"/>
              </p:cNvSpPr>
              <p:nvPr>
                <p:ph sz="quarter" idx="10"/>
              </p:nvPr>
            </p:nvSpPr>
            <p:spPr>
              <a:xfrm>
                <a:off x="444500" y="1350091"/>
                <a:ext cx="10778557" cy="5095771"/>
              </a:xfrm>
              <a:blipFill>
                <a:blip r:embed="rId3"/>
                <a:stretch>
                  <a:fillRect l="-353" t="-249" r="-824"/>
                </a:stretch>
              </a:blipFill>
            </p:spPr>
            <p:txBody>
              <a:bodyPr/>
              <a:lstStyle/>
              <a:p>
                <a:r>
                  <a:rPr lang="it-IT">
                    <a:noFill/>
                  </a:rPr>
                  <a:t> </a:t>
                </a:r>
              </a:p>
            </p:txBody>
          </p:sp>
        </mc:Fallback>
      </mc:AlternateContent>
    </p:spTree>
    <p:extLst>
      <p:ext uri="{BB962C8B-B14F-4D97-AF65-F5344CB8AC3E}">
        <p14:creationId xmlns:p14="http://schemas.microsoft.com/office/powerpoint/2010/main" val="383337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CC3C7-9D70-3FDD-FB9B-DE935E3D2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BF9750-D25D-3E0D-3E75-446AA50D9076}"/>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D60EF0ED-3C35-E56E-D7AE-8195C6824464}"/>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latin typeface="Segoe UI" panose="020B0502040204020203" pitchFamily="34" charset="0"/>
                <a:cs typeface="Segoe UI" panose="020B0502040204020203" pitchFamily="34" charset="0"/>
              </a:rPr>
              <a:t>Welcome message</a:t>
            </a:r>
          </a:p>
          <a:p>
            <a:pPr>
              <a:spcBef>
                <a:spcPts val="0"/>
              </a:spcBef>
            </a:pPr>
            <a:r>
              <a:rPr lang="en-US" sz="1600" dirty="0">
                <a:latin typeface="Segoe UI" panose="020B0502040204020203" pitchFamily="34" charset="0"/>
                <a:cs typeface="Segoe UI" panose="020B0502040204020203" pitchFamily="34" charset="0"/>
              </a:rPr>
              <a:t>Seat selection</a:t>
            </a:r>
          </a:p>
          <a:p>
            <a:pPr>
              <a:spcBef>
                <a:spcPts val="0"/>
              </a:spcBef>
            </a:pPr>
            <a:r>
              <a:rPr lang="en-US" sz="1600" dirty="0">
                <a:latin typeface="Segoe UI" panose="020B0502040204020203" pitchFamily="34" charset="0"/>
                <a:cs typeface="Segoe UI" panose="020B0502040204020203" pitchFamily="34" charset="0"/>
              </a:rPr>
              <a:t>Payment processor</a:t>
            </a:r>
          </a:p>
          <a:p>
            <a:pPr>
              <a:spcBef>
                <a:spcPts val="0"/>
              </a:spcBef>
            </a:pPr>
            <a:r>
              <a:rPr lang="en-US" sz="1600" dirty="0">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7B409024-DEEB-6DBF-CFC9-4A4AF81D22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CA7AB58C-1B65-2489-FC95-392A2C9DE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E26A4883-DF6D-5DCA-9BC1-2B50AD8250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75AC993E-A895-CD2F-FA2B-C9898E746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pic>
        <p:nvPicPr>
          <p:cNvPr id="28" name="Elemento grafico 27" descr="Uomo con riempimento a tinta unita">
            <a:extLst>
              <a:ext uri="{FF2B5EF4-FFF2-40B4-BE49-F238E27FC236}">
                <a16:creationId xmlns:a16="http://schemas.microsoft.com/office/drawing/2014/main" id="{7E5E548C-D3DC-09DC-8A74-AEECCD9BB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2845352"/>
            <a:ext cx="1167296" cy="1167296"/>
          </a:xfrm>
          <a:prstGeom prst="rect">
            <a:avLst/>
          </a:prstGeom>
        </p:spPr>
      </p:pic>
      <p:sp>
        <p:nvSpPr>
          <p:cNvPr id="4" name="Rettangolo con angoli arrotondati 3">
            <a:extLst>
              <a:ext uri="{FF2B5EF4-FFF2-40B4-BE49-F238E27FC236}">
                <a16:creationId xmlns:a16="http://schemas.microsoft.com/office/drawing/2014/main" id="{F11F3E27-3958-1801-EE31-8999EC10C346}"/>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8" name="Rettangolo con angoli arrotondati 7">
            <a:extLst>
              <a:ext uri="{FF2B5EF4-FFF2-40B4-BE49-F238E27FC236}">
                <a16:creationId xmlns:a16="http://schemas.microsoft.com/office/drawing/2014/main" id="{5CE7A7C7-E7A9-7CFE-EA9B-AC44936E2169}"/>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9" name="Rettangolo con angoli arrotondati 8">
            <a:extLst>
              <a:ext uri="{FF2B5EF4-FFF2-40B4-BE49-F238E27FC236}">
                <a16:creationId xmlns:a16="http://schemas.microsoft.com/office/drawing/2014/main" id="{C2D1B6B1-C8CF-7227-9A33-CA6FA776A89E}"/>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0" name="Rettangolo con angoli arrotondati 9">
            <a:extLst>
              <a:ext uri="{FF2B5EF4-FFF2-40B4-BE49-F238E27FC236}">
                <a16:creationId xmlns:a16="http://schemas.microsoft.com/office/drawing/2014/main" id="{71328E85-B62B-E907-8511-64444386AA98}"/>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1" name="CasellaDiTesto 10">
            <a:extLst>
              <a:ext uri="{FF2B5EF4-FFF2-40B4-BE49-F238E27FC236}">
                <a16:creationId xmlns:a16="http://schemas.microsoft.com/office/drawing/2014/main" id="{70C8E61D-7434-C6C8-2679-71DA48B8ED98}"/>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E631038F-8AE0-CB06-A8C3-1C989CEDFAFA}"/>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83F0FC77-0CA9-DC80-3331-290D65D65D10}"/>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B62E4A41-286B-B5BB-474A-EA5148F4F242}"/>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spTree>
    <p:extLst>
      <p:ext uri="{BB962C8B-B14F-4D97-AF65-F5344CB8AC3E}">
        <p14:creationId xmlns:p14="http://schemas.microsoft.com/office/powerpoint/2010/main" val="1749861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10E61-5717-9AEC-F7BE-4044D1BC458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FA800C2-566E-E958-FE32-1F1F9AC6E056}"/>
              </a:ext>
            </a:extLst>
          </p:cNvPr>
          <p:cNvSpPr>
            <a:spLocks noGrp="1"/>
          </p:cNvSpPr>
          <p:nvPr>
            <p:ph type="title"/>
          </p:nvPr>
        </p:nvSpPr>
        <p:spPr/>
        <p:txBody>
          <a:bodyPr/>
          <a:lstStyle/>
          <a:p>
            <a:r>
              <a:rPr lang="it-IT" dirty="0" err="1"/>
              <a:t>System’s</a:t>
            </a:r>
            <a:r>
              <a:rPr lang="it-IT" dirty="0"/>
              <a:t> drop </a:t>
            </a:r>
            <a:r>
              <a:rPr lang="it-IT" dirty="0" err="1"/>
              <a:t>probability</a:t>
            </a:r>
            <a:endParaRPr lang="it-IT" dirty="0"/>
          </a:p>
        </p:txBody>
      </p:sp>
      <mc:AlternateContent xmlns:mc="http://schemas.openxmlformats.org/markup-compatibility/2006" xmlns:a14="http://schemas.microsoft.com/office/drawing/2010/main">
        <mc:Choice Requires="a14">
          <p:sp>
            <p:nvSpPr>
              <p:cNvPr id="7" name="Segnaposto contenuto 6">
                <a:extLst>
                  <a:ext uri="{FF2B5EF4-FFF2-40B4-BE49-F238E27FC236}">
                    <a16:creationId xmlns:a16="http://schemas.microsoft.com/office/drawing/2014/main" id="{D1B9BD5E-C163-0ABC-8307-2BAA1770190D}"/>
                  </a:ext>
                </a:extLst>
              </p:cNvPr>
              <p:cNvSpPr>
                <a:spLocks noGrp="1"/>
              </p:cNvSpPr>
              <p:nvPr>
                <p:ph sz="half" idx="4294967295"/>
              </p:nvPr>
            </p:nvSpPr>
            <p:spPr>
              <a:xfrm>
                <a:off x="6095999" y="1460500"/>
                <a:ext cx="5250873" cy="4351338"/>
              </a:xfrm>
            </p:spPr>
            <p:txBody>
              <a:bodyPr anchor="ctr" anchorCtr="0">
                <a:normAutofit/>
              </a:bodyPr>
              <a:lstStyle/>
              <a:p>
                <a:pPr marL="0" indent="0">
                  <a:buNone/>
                </a:pPr>
                <a:r>
                  <a:rPr lang="it-IT" sz="1600" dirty="0">
                    <a:solidFill>
                      <a:schemeClr val="tx1">
                        <a:lumMod val="75000"/>
                        <a:lumOff val="25000"/>
                      </a:schemeClr>
                    </a:solidFill>
                    <a:latin typeface="Segoe UI" panose="020B0502040204020203" pitchFamily="34" charset="0"/>
                    <a:cs typeface="Segoe UI" panose="020B0502040204020203" pitchFamily="34" charset="0"/>
                  </a:rPr>
                  <a:t>From the throughput of the source and the drop rate,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we</a:t>
                </a:r>
                <a:r>
                  <a:rPr lang="it-IT" sz="1600" dirty="0">
                    <a:solidFill>
                      <a:schemeClr val="tx1">
                        <a:lumMod val="75000"/>
                        <a:lumOff val="25000"/>
                      </a:schemeClr>
                    </a:solidFill>
                    <a:latin typeface="Segoe UI" panose="020B0502040204020203" pitchFamily="34" charset="0"/>
                    <a:cs typeface="Segoe UI" panose="020B0502040204020203" pitchFamily="34" charset="0"/>
                  </a:rPr>
                  <a:t> can derive the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obtained</a:t>
                </a:r>
                <a:r>
                  <a:rPr lang="it-IT" sz="1600" dirty="0">
                    <a:solidFill>
                      <a:schemeClr val="tx1">
                        <a:lumMod val="75000"/>
                        <a:lumOff val="25000"/>
                      </a:schemeClr>
                    </a:solidFill>
                    <a:latin typeface="Segoe UI" panose="020B0502040204020203" pitchFamily="34" charset="0"/>
                    <a:cs typeface="Segoe UI" panose="020B0502040204020203" pitchFamily="34" charset="0"/>
                  </a:rPr>
                  <a:t> drop </a:t>
                </a:r>
                <a:r>
                  <a:rPr lang="it-IT" sz="1600" dirty="0" err="1">
                    <a:solidFill>
                      <a:schemeClr val="tx1">
                        <a:lumMod val="75000"/>
                        <a:lumOff val="25000"/>
                      </a:schemeClr>
                    </a:solidFill>
                    <a:latin typeface="Segoe UI" panose="020B0502040204020203" pitchFamily="34" charset="0"/>
                    <a:cs typeface="Segoe UI" panose="020B0502040204020203" pitchFamily="34" charset="0"/>
                  </a:rPr>
                  <a:t>probability</a:t>
                </a:r>
                <a:r>
                  <a:rPr lang="it-IT" sz="1600" dirty="0">
                    <a:solidFill>
                      <a:schemeClr val="tx1">
                        <a:lumMod val="75000"/>
                        <a:lumOff val="25000"/>
                      </a:schemeClr>
                    </a:solidFill>
                    <a:latin typeface="Segoe UI" panose="020B0502040204020203" pitchFamily="34" charset="0"/>
                    <a:cs typeface="Segoe UI" panose="020B0502040204020203" pitchFamily="34" charset="0"/>
                  </a:rPr>
                  <a:t>:</a:t>
                </a:r>
              </a:p>
              <a:p>
                <a:pPr marL="0" indent="0">
                  <a:buNone/>
                </a:pPr>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a:p>
                <a:pPr marL="0" indent="0">
                  <a:buNone/>
                </a:pPr>
                <a14:m>
                  <m:oMathPara xmlns:m="http://schemas.openxmlformats.org/officeDocument/2006/math">
                    <m:oMathParaPr>
                      <m:jc m:val="centerGroup"/>
                    </m:oMathParaPr>
                    <m:oMath xmlns:m="http://schemas.openxmlformats.org/officeDocument/2006/math">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𝐷𝑟𝑃𝑟𝑜𝑏</m:t>
                      </m:r>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 = </m:t>
                      </m:r>
                      <m:f>
                        <m:f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fPr>
                        <m:num>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𝐷𝑟</m:t>
                          </m:r>
                        </m:num>
                        <m:den>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𝑇𝑆𝑜𝑢𝑟𝑐𝑒</m:t>
                          </m:r>
                        </m:den>
                      </m:f>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 </m:t>
                      </m:r>
                      <m:f>
                        <m:fPr>
                          <m:ctrlPr>
                            <a:rPr lang="it-IT" sz="1600" b="0" i="1" smtClean="0">
                              <a:solidFill>
                                <a:schemeClr val="tx1">
                                  <a:lumMod val="75000"/>
                                  <a:lumOff val="25000"/>
                                </a:schemeClr>
                              </a:solidFill>
                              <a:latin typeface="Cambria Math" panose="02040503050406030204" pitchFamily="18" charset="0"/>
                              <a:cs typeface="Segoe UI" panose="020B0502040204020203" pitchFamily="34" charset="0"/>
                            </a:rPr>
                          </m:ctrlPr>
                        </m:fPr>
                        <m:num>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24.1597</m:t>
                          </m:r>
                        </m:num>
                        <m:den>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99.8115</m:t>
                          </m:r>
                        </m:den>
                      </m:f>
                      <m:r>
                        <a:rPr lang="it-IT" sz="1600" b="0" i="1" smtClean="0">
                          <a:solidFill>
                            <a:schemeClr val="tx1">
                              <a:lumMod val="75000"/>
                              <a:lumOff val="25000"/>
                            </a:schemeClr>
                          </a:solidFill>
                          <a:latin typeface="Cambria Math" panose="02040503050406030204" pitchFamily="18" charset="0"/>
                          <a:cs typeface="Segoe UI" panose="020B0502040204020203" pitchFamily="34" charset="0"/>
                        </a:rPr>
                        <m:t>=0.242=24.2%&lt;25%</m:t>
                      </m:r>
                    </m:oMath>
                  </m:oMathPara>
                </a14:m>
                <a:endParaRPr lang="it-IT" sz="1600" dirty="0">
                  <a:solidFill>
                    <a:schemeClr val="tx1">
                      <a:lumMod val="75000"/>
                      <a:lumOff val="25000"/>
                    </a:schemeClr>
                  </a:solidFill>
                  <a:latin typeface="Segoe UI" panose="020B0502040204020203" pitchFamily="34" charset="0"/>
                  <a:cs typeface="Segoe UI" panose="020B0502040204020203" pitchFamily="34" charset="0"/>
                </a:endParaRPr>
              </a:p>
            </p:txBody>
          </p:sp>
        </mc:Choice>
        <mc:Fallback xmlns="">
          <p:sp>
            <p:nvSpPr>
              <p:cNvPr id="7" name="Segnaposto contenuto 6">
                <a:extLst>
                  <a:ext uri="{FF2B5EF4-FFF2-40B4-BE49-F238E27FC236}">
                    <a16:creationId xmlns:a16="http://schemas.microsoft.com/office/drawing/2014/main" id="{D1B9BD5E-C163-0ABC-8307-2BAA1770190D}"/>
                  </a:ext>
                </a:extLst>
              </p:cNvPr>
              <p:cNvSpPr>
                <a:spLocks noGrp="1" noRot="1" noChangeAspect="1" noMove="1" noResize="1" noEditPoints="1" noAdjustHandles="1" noChangeArrowheads="1" noChangeShapeType="1" noTextEdit="1"/>
              </p:cNvSpPr>
              <p:nvPr>
                <p:ph sz="half" idx="4294967295"/>
              </p:nvPr>
            </p:nvSpPr>
            <p:spPr>
              <a:xfrm>
                <a:off x="6095999" y="1460500"/>
                <a:ext cx="5250873" cy="4351338"/>
              </a:xfrm>
              <a:blipFill>
                <a:blip r:embed="rId2"/>
                <a:stretch>
                  <a:fillRect l="-725"/>
                </a:stretch>
              </a:blipFill>
            </p:spPr>
            <p:txBody>
              <a:bodyPr/>
              <a:lstStyle/>
              <a:p>
                <a:r>
                  <a:rPr lang="it-IT">
                    <a:noFill/>
                  </a:rPr>
                  <a:t> </a:t>
                </a:r>
              </a:p>
            </p:txBody>
          </p:sp>
        </mc:Fallback>
      </mc:AlternateContent>
      <p:pic>
        <p:nvPicPr>
          <p:cNvPr id="8" name="Segnaposto contenuto 7" descr="Immagine che contiene testo, schermata, schermo, software&#10;&#10;Descrizione generata automaticamente">
            <a:extLst>
              <a:ext uri="{FF2B5EF4-FFF2-40B4-BE49-F238E27FC236}">
                <a16:creationId xmlns:a16="http://schemas.microsoft.com/office/drawing/2014/main" id="{3041086B-3DD9-20A0-3D52-B90EA443C5B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4501" y="1460499"/>
            <a:ext cx="5651500" cy="4377923"/>
          </a:xfrm>
        </p:spPr>
      </p:pic>
      <p:pic>
        <p:nvPicPr>
          <p:cNvPr id="10" name="Segnaposto contenuto 7">
            <a:extLst>
              <a:ext uri="{FF2B5EF4-FFF2-40B4-BE49-F238E27FC236}">
                <a16:creationId xmlns:a16="http://schemas.microsoft.com/office/drawing/2014/main" id="{4A196662-C649-43E5-2A92-93DF94D32A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4501" y="2480077"/>
            <a:ext cx="5651500" cy="4377922"/>
          </a:xfrm>
          <a:prstGeom prst="rect">
            <a:avLst/>
          </a:prstGeom>
        </p:spPr>
      </p:pic>
      <p:sp>
        <p:nvSpPr>
          <p:cNvPr id="2" name="Rettangolo 1">
            <a:extLst>
              <a:ext uri="{FF2B5EF4-FFF2-40B4-BE49-F238E27FC236}">
                <a16:creationId xmlns:a16="http://schemas.microsoft.com/office/drawing/2014/main" id="{9BD24A0A-6BE7-CA32-3E8D-B01B90E81E4C}"/>
              </a:ext>
            </a:extLst>
          </p:cNvPr>
          <p:cNvSpPr/>
          <p:nvPr/>
        </p:nvSpPr>
        <p:spPr>
          <a:xfrm>
            <a:off x="1494149" y="246600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id="{EA3D86BF-85B9-6085-6879-AFE2D23CFC7B}"/>
              </a:ext>
            </a:extLst>
          </p:cNvPr>
          <p:cNvSpPr/>
          <p:nvPr/>
        </p:nvSpPr>
        <p:spPr>
          <a:xfrm>
            <a:off x="1494148" y="348480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24253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DE15E-C51C-4D25-9F29-78AB40BFF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D0027-CAE3-C216-2B9C-BD408DCE6AD8}"/>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Further analyses</a:t>
            </a:r>
          </a:p>
        </p:txBody>
      </p:sp>
      <p:sp>
        <p:nvSpPr>
          <p:cNvPr id="3" name="Content Placeholder 2">
            <a:extLst>
              <a:ext uri="{FF2B5EF4-FFF2-40B4-BE49-F238E27FC236}">
                <a16:creationId xmlns:a16="http://schemas.microsoft.com/office/drawing/2014/main" id="{0C5E325A-2EA4-4279-4674-63AFD2C51B37}"/>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following performance indices has been defined:</a:t>
            </a:r>
          </a:p>
        </p:txBody>
      </p:sp>
      <p:pic>
        <p:nvPicPr>
          <p:cNvPr id="8" name="Immagine 7" descr="Immagine che contiene testo, schermata, software, numero&#10;&#10;Descrizione generata automaticamente">
            <a:extLst>
              <a:ext uri="{FF2B5EF4-FFF2-40B4-BE49-F238E27FC236}">
                <a16:creationId xmlns:a16="http://schemas.microsoft.com/office/drawing/2014/main" id="{07BD5DDE-5C68-C90C-5478-6BE93A5D9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083" y="1571800"/>
            <a:ext cx="6006164" cy="5419294"/>
          </a:xfrm>
          <a:prstGeom prst="rect">
            <a:avLst/>
          </a:prstGeom>
        </p:spPr>
      </p:pic>
      <p:sp>
        <p:nvSpPr>
          <p:cNvPr id="4" name="Rettangolo 3">
            <a:extLst>
              <a:ext uri="{FF2B5EF4-FFF2-40B4-BE49-F238E27FC236}">
                <a16:creationId xmlns:a16="http://schemas.microsoft.com/office/drawing/2014/main" id="{84402E24-67F3-7FA3-A1DB-605FFABBE3B4}"/>
              </a:ext>
            </a:extLst>
          </p:cNvPr>
          <p:cNvSpPr/>
          <p:nvPr/>
        </p:nvSpPr>
        <p:spPr>
          <a:xfrm>
            <a:off x="3505948" y="3501955"/>
            <a:ext cx="5180103" cy="3080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D60E20A5-6759-58FA-97F6-A2468095CBCA}"/>
              </a:ext>
            </a:extLst>
          </p:cNvPr>
          <p:cNvSpPr txBox="1"/>
          <p:nvPr/>
        </p:nvSpPr>
        <p:spPr>
          <a:xfrm>
            <a:off x="1413737" y="3194312"/>
            <a:ext cx="1453414" cy="923330"/>
          </a:xfrm>
          <a:prstGeom prst="rect">
            <a:avLst/>
          </a:prstGeom>
          <a:noFill/>
        </p:spPr>
        <p:txBody>
          <a:bodyPr wrap="square" rtlCol="0">
            <a:spAutoFit/>
          </a:bodyPr>
          <a:lstStyle/>
          <a:p>
            <a:r>
              <a:rPr lang="it-IT" dirty="0" err="1">
                <a:solidFill>
                  <a:srgbClr val="FF0000"/>
                </a:solidFill>
              </a:rPr>
              <a:t>We</a:t>
            </a:r>
            <a:r>
              <a:rPr lang="it-IT" dirty="0">
                <a:solidFill>
                  <a:srgbClr val="FF0000"/>
                </a:solidFill>
              </a:rPr>
              <a:t> </a:t>
            </a:r>
            <a:r>
              <a:rPr lang="it-IT" dirty="0" err="1">
                <a:solidFill>
                  <a:srgbClr val="FF0000"/>
                </a:solidFill>
              </a:rPr>
              <a:t>will</a:t>
            </a:r>
            <a:r>
              <a:rPr lang="it-IT" dirty="0">
                <a:solidFill>
                  <a:srgbClr val="FF0000"/>
                </a:solidFill>
              </a:rPr>
              <a:t> </a:t>
            </a:r>
            <a:r>
              <a:rPr lang="it-IT" dirty="0" err="1">
                <a:solidFill>
                  <a:srgbClr val="FF0000"/>
                </a:solidFill>
              </a:rPr>
              <a:t>now</a:t>
            </a:r>
            <a:r>
              <a:rPr lang="it-IT" dirty="0">
                <a:solidFill>
                  <a:srgbClr val="FF0000"/>
                </a:solidFill>
              </a:rPr>
              <a:t> focus on </a:t>
            </a:r>
            <a:r>
              <a:rPr lang="it-IT" dirty="0" err="1">
                <a:solidFill>
                  <a:srgbClr val="FF0000"/>
                </a:solidFill>
              </a:rPr>
              <a:t>these</a:t>
            </a:r>
            <a:r>
              <a:rPr lang="it-IT" dirty="0">
                <a:solidFill>
                  <a:srgbClr val="FF0000"/>
                </a:solidFill>
              </a:rPr>
              <a:t> </a:t>
            </a:r>
            <a:r>
              <a:rPr lang="it-IT" dirty="0" err="1">
                <a:solidFill>
                  <a:srgbClr val="FF0000"/>
                </a:solidFill>
              </a:rPr>
              <a:t>ones</a:t>
            </a:r>
            <a:endParaRPr lang="it-IT" dirty="0">
              <a:solidFill>
                <a:srgbClr val="FF0000"/>
              </a:solidFill>
            </a:endParaRPr>
          </a:p>
        </p:txBody>
      </p:sp>
    </p:spTree>
    <p:extLst>
      <p:ext uri="{BB962C8B-B14F-4D97-AF65-F5344CB8AC3E}">
        <p14:creationId xmlns:p14="http://schemas.microsoft.com/office/powerpoint/2010/main" val="2579774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53A0-D60E-CFBD-27C0-CAA8266725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E1D1C1-2287-05B5-EA58-3AA02D16213C}"/>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Why does it make sense to use source’s throughput?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ED753-447A-19C6-2628-536CF69E5382}"/>
                  </a:ext>
                </a:extLst>
              </p:cNvPr>
              <p:cNvSpPr>
                <a:spLocks noGrp="1"/>
              </p:cNvSpPr>
              <p:nvPr>
                <p:ph sz="quarter" idx="10"/>
              </p:nvPr>
            </p:nvSpPr>
            <p:spPr>
              <a:xfrm>
                <a:off x="444500" y="1350091"/>
                <a:ext cx="10778557" cy="5095771"/>
              </a:xfrm>
            </p:spPr>
            <p:txBody>
              <a:bodyPr>
                <a:noAutofit/>
              </a:bodyPr>
              <a:lstStyle/>
              <a:p>
                <a:pPr marL="0" indent="0">
                  <a:spcAft>
                    <a:spcPts val="1200"/>
                  </a:spcAft>
                  <a:buNone/>
                </a:pPr>
                <a:r>
                  <a:rPr lang="it-IT" sz="1600" dirty="0">
                    <a:latin typeface="Segoe UI" panose="020B0502040204020203" pitchFamily="34" charset="0"/>
                    <a:cs typeface="Segoe UI" panose="020B0502040204020203" pitchFamily="34" charset="0"/>
                  </a:rPr>
                  <a:t>Since </a:t>
                </a: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have</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losses</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know </a:t>
                </a:r>
                <a:r>
                  <a:rPr lang="it-IT" sz="1600" dirty="0" err="1">
                    <a:latin typeface="Segoe UI" panose="020B0502040204020203" pitchFamily="34" charset="0"/>
                    <a:cs typeface="Segoe UI" panose="020B0502040204020203" pitchFamily="34" charset="0"/>
                  </a:rPr>
                  <a:t>that</a:t>
                </a:r>
                <a:r>
                  <a:rPr lang="it-IT" sz="1600" dirty="0">
                    <a:latin typeface="Segoe UI" panose="020B0502040204020203" pitchFamily="34" charset="0"/>
                    <a:cs typeface="Segoe UI" panose="020B0502040204020203" pitchFamily="34" charset="0"/>
                  </a:rPr>
                  <a:t> the following must </a:t>
                </a:r>
                <a:r>
                  <a:rPr lang="it-IT" sz="1600" dirty="0" err="1">
                    <a:latin typeface="Segoe UI" panose="020B0502040204020203" pitchFamily="34" charset="0"/>
                    <a:cs typeface="Segoe UI" panose="020B0502040204020203" pitchFamily="34" charset="0"/>
                  </a:rPr>
                  <a:t>hold</a:t>
                </a:r>
                <a:r>
                  <a:rPr lang="it-IT" sz="1600" dirty="0">
                    <a:latin typeface="Segoe UI" panose="020B0502040204020203" pitchFamily="34" charset="0"/>
                    <a:cs typeface="Segoe UI" panose="020B0502040204020203" pitchFamily="34" charset="0"/>
                  </a:rPr>
                  <a:t>:</a:t>
                </a:r>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l-GR" sz="1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el-GR" sz="1600" b="0" i="1" smtClean="0">
                              <a:latin typeface="Cambria Math" panose="02040503050406030204" pitchFamily="18" charset="0"/>
                              <a:ea typeface="Cambria Math" panose="02040503050406030204" pitchFamily="18" charset="0"/>
                              <a:cs typeface="Segoe UI" panose="020B0502040204020203" pitchFamily="34" charset="0"/>
                            </a:rPr>
                            <m:t>𝜆</m:t>
                          </m:r>
                        </m:e>
                        <m:sub>
                          <m:r>
                            <a:rPr lang="it-IT" sz="1600" b="0" i="1" smtClean="0">
                              <a:latin typeface="Cambria Math" panose="02040503050406030204" pitchFamily="18" charset="0"/>
                              <a:ea typeface="Cambria Math" panose="02040503050406030204" pitchFamily="18" charset="0"/>
                              <a:cs typeface="Segoe UI" panose="020B0502040204020203" pitchFamily="34" charset="0"/>
                            </a:rPr>
                            <m:t>𝐹𝐶𝑅</m:t>
                          </m:r>
                        </m:sub>
                      </m:sSub>
                      <m:r>
                        <a:rPr lang="it-IT" sz="1600" b="0" i="1" smtClean="0">
                          <a:latin typeface="Cambria Math" panose="02040503050406030204" pitchFamily="18" charset="0"/>
                          <a:ea typeface="Cambria Math" panose="02040503050406030204" pitchFamily="18" charset="0"/>
                          <a:cs typeface="Segoe UI" panose="020B0502040204020203" pitchFamily="34" charset="0"/>
                        </a:rPr>
                        <m:t>=</m:t>
                      </m:r>
                      <m:sSub>
                        <m:sSubPr>
                          <m:ctrlPr>
                            <a:rPr lang="it-IT" sz="1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it-IT" sz="1600" b="0" i="1" smtClean="0">
                              <a:latin typeface="Cambria Math" panose="02040503050406030204" pitchFamily="18" charset="0"/>
                              <a:ea typeface="Cambria Math" panose="02040503050406030204" pitchFamily="18" charset="0"/>
                              <a:cs typeface="Segoe UI" panose="020B0502040204020203" pitchFamily="34" charset="0"/>
                            </a:rPr>
                            <m:t>𝑋</m:t>
                          </m:r>
                        </m:e>
                        <m:sub>
                          <m:r>
                            <a:rPr lang="it-IT" sz="1600" b="0" i="1" smtClean="0">
                              <a:latin typeface="Cambria Math" panose="02040503050406030204" pitchFamily="18" charset="0"/>
                              <a:ea typeface="Cambria Math" panose="02040503050406030204" pitchFamily="18" charset="0"/>
                              <a:cs typeface="Segoe UI" panose="020B0502040204020203" pitchFamily="34" charset="0"/>
                            </a:rPr>
                            <m:t>𝐹𝐶𝑅</m:t>
                          </m:r>
                        </m:sub>
                      </m:sSub>
                      <m:r>
                        <a:rPr lang="it-IT" sz="1600"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it-IT" sz="1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it-IT" sz="1600" b="0" i="1" smtClean="0">
                              <a:latin typeface="Cambria Math" panose="02040503050406030204" pitchFamily="18" charset="0"/>
                              <a:ea typeface="Cambria Math" panose="02040503050406030204" pitchFamily="18" charset="0"/>
                              <a:cs typeface="Segoe UI" panose="020B0502040204020203" pitchFamily="34" charset="0"/>
                            </a:rPr>
                            <m:t>𝐷𝑟</m:t>
                          </m:r>
                        </m:e>
                        <m:sub>
                          <m:r>
                            <a:rPr lang="it-IT" sz="1600" b="0" i="1" smtClean="0">
                              <a:latin typeface="Cambria Math" panose="02040503050406030204" pitchFamily="18" charset="0"/>
                              <a:ea typeface="Cambria Math" panose="02040503050406030204" pitchFamily="18" charset="0"/>
                              <a:cs typeface="Segoe UI" panose="020B0502040204020203" pitchFamily="34" charset="0"/>
                            </a:rPr>
                            <m:t>𝐹𝐶𝑅</m:t>
                          </m:r>
                        </m:sub>
                      </m:sSub>
                    </m:oMath>
                  </m:oMathPara>
                </a14:m>
                <a:endParaRPr lang="en-US" sz="1600" dirty="0">
                  <a:latin typeface="Segoe UI" panose="020B0502040204020203" pitchFamily="34" charset="0"/>
                  <a:cs typeface="Segoe UI" panose="020B0502040204020203" pitchFamily="34" charset="0"/>
                </a:endParaRPr>
              </a:p>
              <a:p>
                <a:pPr marL="0" indent="0">
                  <a:spcAft>
                    <a:spcPts val="1200"/>
                  </a:spcAft>
                  <a:buNone/>
                </a:pPr>
                <a:r>
                  <a:rPr lang="en-US" sz="1600" dirty="0">
                    <a:latin typeface="Segoe UI" panose="020B0502040204020203" pitchFamily="34" charset="0"/>
                    <a:cs typeface="Segoe UI" panose="020B0502040204020203" pitchFamily="34" charset="0"/>
                  </a:rPr>
                  <a:t>The obtained FCR’s throughput is:</a:t>
                </a: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r>
                  <a:rPr lang="en-US" sz="1600" dirty="0">
                    <a:latin typeface="Segoe UI" panose="020B0502040204020203" pitchFamily="34" charset="0"/>
                    <a:cs typeface="Segoe UI" panose="020B0502040204020203" pitchFamily="34" charset="0"/>
                  </a:rPr>
                  <a:t>Remembering that the drop rate was around 24.15 jobs/s and the source’s throughput around 99.81 jobs/s, we were able to compute the arrival rate to the FCR, which in turn matches the source’s throughput.</a:t>
                </a:r>
              </a:p>
              <a:p>
                <a:pPr marL="0" indent="0">
                  <a:spcAft>
                    <a:spcPts val="1200"/>
                  </a:spcAft>
                  <a:buNone/>
                </a:pPr>
                <a:endParaRPr lang="en-US" sz="1600" dirty="0">
                  <a:latin typeface="Segoe UI" panose="020B0502040204020203" pitchFamily="34" charset="0"/>
                  <a:cs typeface="Segoe UI" panose="020B0502040204020203" pitchFamily="34" charset="0"/>
                </a:endParaRPr>
              </a:p>
              <a:p>
                <a:pPr marL="0" indent="0">
                  <a:spcAft>
                    <a:spcPts val="1200"/>
                  </a:spcAft>
                  <a:buNone/>
                </a:pPr>
                <a:r>
                  <a:rPr lang="en-US" sz="1600" dirty="0">
                    <a:latin typeface="Segoe UI" panose="020B0502040204020203" pitchFamily="34" charset="0"/>
                    <a:cs typeface="Segoe UI" panose="020B0502040204020203" pitchFamily="34" charset="0"/>
                  </a:rPr>
                  <a:t>Just for curiosity, the FCR capacity was also computed, always resulting under 1000 jobs.</a:t>
                </a:r>
              </a:p>
            </p:txBody>
          </p:sp>
        </mc:Choice>
        <mc:Fallback xmlns="">
          <p:sp>
            <p:nvSpPr>
              <p:cNvPr id="3" name="Content Placeholder 2">
                <a:extLst>
                  <a:ext uri="{FF2B5EF4-FFF2-40B4-BE49-F238E27FC236}">
                    <a16:creationId xmlns:a16="http://schemas.microsoft.com/office/drawing/2014/main" id="{781ED753-447A-19C6-2628-536CF69E5382}"/>
                  </a:ext>
                </a:extLst>
              </p:cNvPr>
              <p:cNvSpPr>
                <a:spLocks noGrp="1" noRot="1" noChangeAspect="1" noMove="1" noResize="1" noEditPoints="1" noAdjustHandles="1" noChangeArrowheads="1" noChangeShapeType="1" noTextEdit="1"/>
              </p:cNvSpPr>
              <p:nvPr>
                <p:ph sz="quarter" idx="10"/>
              </p:nvPr>
            </p:nvSpPr>
            <p:spPr>
              <a:xfrm>
                <a:off x="444500" y="1350091"/>
                <a:ext cx="10778557" cy="5095771"/>
              </a:xfrm>
              <a:blipFill>
                <a:blip r:embed="rId3"/>
                <a:stretch>
                  <a:fillRect l="-353" t="-249"/>
                </a:stretch>
              </a:blipFill>
            </p:spPr>
            <p:txBody>
              <a:bodyPr/>
              <a:lstStyle/>
              <a:p>
                <a:r>
                  <a:rPr lang="it-IT">
                    <a:noFill/>
                  </a:rPr>
                  <a:t> </a:t>
                </a:r>
              </a:p>
            </p:txBody>
          </p:sp>
        </mc:Fallback>
      </mc:AlternateContent>
      <p:pic>
        <p:nvPicPr>
          <p:cNvPr id="5" name="Immagine 4" descr="Immagine che contiene testo, schermata, software, schermo&#10;&#10;Descrizione generata automaticamente">
            <a:extLst>
              <a:ext uri="{FF2B5EF4-FFF2-40B4-BE49-F238E27FC236}">
                <a16:creationId xmlns:a16="http://schemas.microsoft.com/office/drawing/2014/main" id="{233466B8-1D13-7AAD-494C-324A3CD253D5}"/>
              </a:ext>
            </a:extLst>
          </p:cNvPr>
          <p:cNvPicPr>
            <a:picLocks noChangeAspect="1"/>
          </p:cNvPicPr>
          <p:nvPr/>
        </p:nvPicPr>
        <p:blipFill rotWithShape="1">
          <a:blip r:embed="rId4">
            <a:extLst>
              <a:ext uri="{28A0092B-C50C-407E-A947-70E740481C1C}">
                <a14:useLocalDpi xmlns:a14="http://schemas.microsoft.com/office/drawing/2010/main" val="0"/>
              </a:ext>
            </a:extLst>
          </a:blip>
          <a:srcRect l="5189" t="69150" r="7424" b="12091"/>
          <a:stretch/>
        </p:blipFill>
        <p:spPr>
          <a:xfrm>
            <a:off x="2678201" y="2774576"/>
            <a:ext cx="6311153" cy="1286436"/>
          </a:xfrm>
          <a:prstGeom prst="rect">
            <a:avLst/>
          </a:prstGeom>
        </p:spPr>
      </p:pic>
      <p:sp>
        <p:nvSpPr>
          <p:cNvPr id="4" name="Rettangolo 3">
            <a:extLst>
              <a:ext uri="{FF2B5EF4-FFF2-40B4-BE49-F238E27FC236}">
                <a16:creationId xmlns:a16="http://schemas.microsoft.com/office/drawing/2014/main" id="{ABD288F5-A785-EEE4-B762-BAB683FF482C}"/>
              </a:ext>
            </a:extLst>
          </p:cNvPr>
          <p:cNvSpPr/>
          <p:nvPr/>
        </p:nvSpPr>
        <p:spPr>
          <a:xfrm>
            <a:off x="3747533" y="328535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544541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49FD-157F-3FB5-A0D1-63DE0912B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8FD6AA-4132-FE47-BC95-4FA9ECCA6702}"/>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Further analyses</a:t>
            </a:r>
          </a:p>
        </p:txBody>
      </p:sp>
      <p:sp>
        <p:nvSpPr>
          <p:cNvPr id="3" name="Content Placeholder 2">
            <a:extLst>
              <a:ext uri="{FF2B5EF4-FFF2-40B4-BE49-F238E27FC236}">
                <a16:creationId xmlns:a16="http://schemas.microsoft.com/office/drawing/2014/main" id="{2747EFA1-778F-48AD-752B-6083CF4FB3FC}"/>
              </a:ext>
            </a:extLst>
          </p:cNvPr>
          <p:cNvSpPr>
            <a:spLocks noGrp="1"/>
          </p:cNvSpPr>
          <p:nvPr>
            <p:ph sz="quarter" idx="10"/>
          </p:nvPr>
        </p:nvSpPr>
        <p:spPr>
          <a:xfrm>
            <a:off x="444500" y="1350092"/>
            <a:ext cx="10701555" cy="1450860"/>
          </a:xfrm>
        </p:spPr>
        <p:txBody>
          <a:bodyPr>
            <a:noAutofit/>
          </a:bodyPr>
          <a:lstStyle/>
          <a:p>
            <a:pPr marL="0" indent="0">
              <a:spcAft>
                <a:spcPts val="1200"/>
              </a:spcAft>
              <a:buNone/>
            </a:pPr>
            <a:r>
              <a:rPr lang="en-US" sz="1600" dirty="0">
                <a:latin typeface="Segoe UI" panose="020B0502040204020203" pitchFamily="34" charset="0"/>
                <a:cs typeface="Segoe UI" panose="020B0502040204020203" pitchFamily="34" charset="0"/>
              </a:rPr>
              <a:t>The following performance indices has been defined:</a:t>
            </a:r>
          </a:p>
        </p:txBody>
      </p:sp>
      <p:pic>
        <p:nvPicPr>
          <p:cNvPr id="8" name="Immagine 7" descr="Immagine che contiene testo, schermata, software, numero&#10;&#10;Descrizione generata automaticamente">
            <a:extLst>
              <a:ext uri="{FF2B5EF4-FFF2-40B4-BE49-F238E27FC236}">
                <a16:creationId xmlns:a16="http://schemas.microsoft.com/office/drawing/2014/main" id="{EB5E7F00-26E9-9219-3F50-D899D567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083" y="1571800"/>
            <a:ext cx="6006164" cy="5419294"/>
          </a:xfrm>
          <a:prstGeom prst="rect">
            <a:avLst/>
          </a:prstGeom>
        </p:spPr>
      </p:pic>
      <p:sp>
        <p:nvSpPr>
          <p:cNvPr id="4" name="Rettangolo 3">
            <a:extLst>
              <a:ext uri="{FF2B5EF4-FFF2-40B4-BE49-F238E27FC236}">
                <a16:creationId xmlns:a16="http://schemas.microsoft.com/office/drawing/2014/main" id="{7FCDF155-D6C6-E148-FBF7-44FE297C512D}"/>
              </a:ext>
            </a:extLst>
          </p:cNvPr>
          <p:cNvSpPr/>
          <p:nvPr/>
        </p:nvSpPr>
        <p:spPr>
          <a:xfrm>
            <a:off x="3505948" y="3809597"/>
            <a:ext cx="5180103" cy="19188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EC419E91-884C-ACCC-E532-217A842D7B77}"/>
              </a:ext>
            </a:extLst>
          </p:cNvPr>
          <p:cNvSpPr txBox="1"/>
          <p:nvPr/>
        </p:nvSpPr>
        <p:spPr>
          <a:xfrm>
            <a:off x="1413737" y="4307357"/>
            <a:ext cx="1453414" cy="923330"/>
          </a:xfrm>
          <a:prstGeom prst="rect">
            <a:avLst/>
          </a:prstGeom>
          <a:noFill/>
        </p:spPr>
        <p:txBody>
          <a:bodyPr wrap="square" rtlCol="0">
            <a:spAutoFit/>
          </a:bodyPr>
          <a:lstStyle/>
          <a:p>
            <a:r>
              <a:rPr lang="it-IT" dirty="0" err="1">
                <a:solidFill>
                  <a:srgbClr val="FF0000"/>
                </a:solidFill>
              </a:rPr>
              <a:t>We</a:t>
            </a:r>
            <a:r>
              <a:rPr lang="it-IT" dirty="0">
                <a:solidFill>
                  <a:srgbClr val="FF0000"/>
                </a:solidFill>
              </a:rPr>
              <a:t> </a:t>
            </a:r>
            <a:r>
              <a:rPr lang="it-IT" dirty="0" err="1">
                <a:solidFill>
                  <a:srgbClr val="FF0000"/>
                </a:solidFill>
              </a:rPr>
              <a:t>will</a:t>
            </a:r>
            <a:r>
              <a:rPr lang="it-IT" dirty="0">
                <a:solidFill>
                  <a:srgbClr val="FF0000"/>
                </a:solidFill>
              </a:rPr>
              <a:t> </a:t>
            </a:r>
            <a:r>
              <a:rPr lang="it-IT" dirty="0" err="1">
                <a:solidFill>
                  <a:srgbClr val="FF0000"/>
                </a:solidFill>
              </a:rPr>
              <a:t>now</a:t>
            </a:r>
            <a:r>
              <a:rPr lang="it-IT" dirty="0">
                <a:solidFill>
                  <a:srgbClr val="FF0000"/>
                </a:solidFill>
              </a:rPr>
              <a:t> focus on </a:t>
            </a:r>
            <a:r>
              <a:rPr lang="it-IT" dirty="0" err="1">
                <a:solidFill>
                  <a:srgbClr val="FF0000"/>
                </a:solidFill>
              </a:rPr>
              <a:t>these</a:t>
            </a:r>
            <a:r>
              <a:rPr lang="it-IT" dirty="0">
                <a:solidFill>
                  <a:srgbClr val="FF0000"/>
                </a:solidFill>
              </a:rPr>
              <a:t> </a:t>
            </a:r>
            <a:r>
              <a:rPr lang="it-IT" dirty="0" err="1">
                <a:solidFill>
                  <a:srgbClr val="FF0000"/>
                </a:solidFill>
              </a:rPr>
              <a:t>ones</a:t>
            </a:r>
            <a:endParaRPr lang="it-IT" dirty="0">
              <a:solidFill>
                <a:srgbClr val="FF0000"/>
              </a:solidFill>
            </a:endParaRPr>
          </a:p>
        </p:txBody>
      </p:sp>
    </p:spTree>
    <p:extLst>
      <p:ext uri="{BB962C8B-B14F-4D97-AF65-F5344CB8AC3E}">
        <p14:creationId xmlns:p14="http://schemas.microsoft.com/office/powerpoint/2010/main" val="215166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EF7F4-C647-351F-8457-DAF8BFFB7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D961C-5473-A5D2-E7C5-1F0EF54372E6}"/>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A couple of words on visits…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73D2BA-01FF-EE4A-9BFC-3D5AC0C577CE}"/>
                  </a:ext>
                </a:extLst>
              </p:cNvPr>
              <p:cNvSpPr>
                <a:spLocks noGrp="1"/>
              </p:cNvSpPr>
              <p:nvPr>
                <p:ph sz="quarter" idx="10"/>
              </p:nvPr>
            </p:nvSpPr>
            <p:spPr>
              <a:xfrm>
                <a:off x="444500" y="1350091"/>
                <a:ext cx="10778557" cy="5095771"/>
              </a:xfrm>
            </p:spPr>
            <p:txBody>
              <a:bodyPr>
                <a:noAutofit/>
              </a:bodyPr>
              <a:lstStyle/>
              <a:p>
                <a:pPr marL="0" indent="0">
                  <a:spcAft>
                    <a:spcPts val="1200"/>
                  </a:spcAft>
                  <a:buNone/>
                </a:pPr>
                <a:r>
                  <a:rPr lang="it-IT" sz="1600" dirty="0">
                    <a:latin typeface="Segoe UI" panose="020B0502040204020203" pitchFamily="34" charset="0"/>
                    <a:cs typeface="Segoe UI" panose="020B0502040204020203" pitchFamily="34" charset="0"/>
                  </a:rPr>
                  <a:t>Since </a:t>
                </a:r>
                <a:r>
                  <a:rPr lang="it-IT" sz="1600" dirty="0" err="1">
                    <a:latin typeface="Segoe UI" panose="020B0502040204020203" pitchFamily="34" charset="0"/>
                    <a:cs typeface="Segoe UI" panose="020B0502040204020203" pitchFamily="34" charset="0"/>
                  </a:rPr>
                  <a:t>our</a:t>
                </a:r>
                <a:r>
                  <a:rPr lang="it-IT" sz="1600" dirty="0">
                    <a:latin typeface="Segoe UI" panose="020B0502040204020203" pitchFamily="34" charset="0"/>
                    <a:cs typeface="Segoe UI" panose="020B0502040204020203" pitchFamily="34" charset="0"/>
                  </a:rPr>
                  <a:t> model </a:t>
                </a:r>
                <a:r>
                  <a:rPr lang="it-IT" sz="1600" dirty="0" err="1">
                    <a:latin typeface="Segoe UI" panose="020B0502040204020203" pitchFamily="34" charset="0"/>
                    <a:cs typeface="Segoe UI" panose="020B0502040204020203" pitchFamily="34" charset="0"/>
                  </a:rPr>
                  <a:t>is</a:t>
                </a:r>
                <a:r>
                  <a:rPr lang="it-IT" sz="1600" dirty="0">
                    <a:latin typeface="Segoe UI" panose="020B0502040204020203" pitchFamily="34" charset="0"/>
                    <a:cs typeface="Segoe UI" panose="020B0502040204020203" pitchFamily="34" charset="0"/>
                  </a:rPr>
                  <a:t> a tandem system, the </a:t>
                </a:r>
                <a:r>
                  <a:rPr lang="it-IT" sz="1600" dirty="0" err="1">
                    <a:latin typeface="Segoe UI" panose="020B0502040204020203" pitchFamily="34" charset="0"/>
                    <a:cs typeface="Segoe UI" panose="020B0502040204020203" pitchFamily="34" charset="0"/>
                  </a:rPr>
                  <a:t>visits</a:t>
                </a:r>
                <a:r>
                  <a:rPr lang="it-IT" sz="1600" dirty="0">
                    <a:latin typeface="Segoe UI" panose="020B0502040204020203" pitchFamily="34" charset="0"/>
                    <a:cs typeface="Segoe UI" panose="020B0502040204020203" pitchFamily="34" charset="0"/>
                  </a:rPr>
                  <a:t> for </a:t>
                </a:r>
                <a:r>
                  <a:rPr lang="it-IT" sz="1600" dirty="0" err="1">
                    <a:latin typeface="Segoe UI" panose="020B0502040204020203" pitchFamily="34" charset="0"/>
                    <a:cs typeface="Segoe UI" panose="020B0502040204020203" pitchFamily="34" charset="0"/>
                  </a:rPr>
                  <a:t>all</a:t>
                </a:r>
                <a:r>
                  <a:rPr lang="it-IT" sz="1600" dirty="0">
                    <a:latin typeface="Segoe UI" panose="020B0502040204020203" pitchFamily="34" charset="0"/>
                    <a:cs typeface="Segoe UI" panose="020B0502040204020203" pitchFamily="34" charset="0"/>
                  </a:rPr>
                  <a:t> the stations are </a:t>
                </a:r>
                <a:r>
                  <a:rPr lang="it-IT" sz="1600" dirty="0" err="1">
                    <a:latin typeface="Segoe UI" panose="020B0502040204020203" pitchFamily="34" charset="0"/>
                    <a:cs typeface="Segoe UI" panose="020B0502040204020203" pitchFamily="34" charset="0"/>
                  </a:rPr>
                  <a:t>always</a:t>
                </a:r>
                <a:r>
                  <a:rPr lang="it-IT" sz="1600" dirty="0">
                    <a:latin typeface="Segoe UI" panose="020B0502040204020203" pitchFamily="34" charset="0"/>
                    <a:cs typeface="Segoe UI" panose="020B0502040204020203" pitchFamily="34" charset="0"/>
                  </a:rPr>
                  <a:t> 1. The following must </a:t>
                </a:r>
                <a:r>
                  <a:rPr lang="it-IT" sz="1600" dirty="0" err="1">
                    <a:latin typeface="Segoe UI" panose="020B0502040204020203" pitchFamily="34" charset="0"/>
                    <a:cs typeface="Segoe UI" panose="020B0502040204020203" pitchFamily="34" charset="0"/>
                  </a:rPr>
                  <a:t>thus</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hold</a:t>
                </a:r>
                <a:r>
                  <a:rPr lang="it-IT" sz="1600" dirty="0">
                    <a:latin typeface="Segoe UI" panose="020B0502040204020203" pitchFamily="34" charset="0"/>
                    <a:cs typeface="Segoe UI" panose="020B0502040204020203" pitchFamily="34" charset="0"/>
                  </a:rPr>
                  <a:t>:</a:t>
                </a:r>
              </a:p>
              <a:p>
                <a:pPr marL="0" indent="0">
                  <a:spcAft>
                    <a:spcPts val="1200"/>
                  </a:spcAft>
                  <a:buNone/>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cs typeface="Segoe UI" panose="020B0502040204020203" pitchFamily="34" charset="0"/>
                        </a:rPr>
                        <m:t>∀</m:t>
                      </m:r>
                      <m:r>
                        <a:rPr lang="it-IT" sz="1600" b="0" i="1" smtClean="0">
                          <a:latin typeface="Cambria Math" panose="02040503050406030204" pitchFamily="18" charset="0"/>
                          <a:ea typeface="Cambria Math" panose="02040503050406030204" pitchFamily="18" charset="0"/>
                          <a:cs typeface="Segoe UI" panose="020B0502040204020203" pitchFamily="34" charset="0"/>
                        </a:rPr>
                        <m:t>𝑘</m:t>
                      </m:r>
                      <m:r>
                        <a:rPr lang="it-IT" sz="1600" b="0" i="1" smtClean="0">
                          <a:latin typeface="Cambria Math" panose="02040503050406030204" pitchFamily="18" charset="0"/>
                          <a:ea typeface="Cambria Math" panose="02040503050406030204" pitchFamily="18" charset="0"/>
                          <a:cs typeface="Segoe UI" panose="020B0502040204020203" pitchFamily="34" charset="0"/>
                        </a:rPr>
                        <m:t>∈</m:t>
                      </m:r>
                      <m:r>
                        <a:rPr lang="it-IT" sz="1600" b="0" i="1" smtClean="0">
                          <a:latin typeface="Cambria Math" panose="02040503050406030204" pitchFamily="18" charset="0"/>
                          <a:ea typeface="Cambria Math" panose="02040503050406030204" pitchFamily="18" charset="0"/>
                          <a:cs typeface="Segoe UI" panose="020B0502040204020203" pitchFamily="34" charset="0"/>
                        </a:rPr>
                        <m:t>𝑆</m:t>
                      </m:r>
                      <m:r>
                        <a:rPr lang="it-IT" sz="1600"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it-IT" sz="1600" b="0" i="1" smtClean="0">
                              <a:latin typeface="Cambria Math" panose="02040503050406030204" pitchFamily="18" charset="0"/>
                              <a:ea typeface="Cambria Math" panose="02040503050406030204" pitchFamily="18" charset="0"/>
                              <a:cs typeface="Segoe UI" panose="020B0502040204020203" pitchFamily="34" charset="0"/>
                            </a:rPr>
                          </m:ctrlPr>
                        </m:sSubPr>
                        <m:e>
                          <m:r>
                            <a:rPr lang="it-IT" sz="1600" b="0" i="1" smtClean="0">
                              <a:latin typeface="Cambria Math" panose="02040503050406030204" pitchFamily="18" charset="0"/>
                              <a:ea typeface="Cambria Math" panose="02040503050406030204" pitchFamily="18" charset="0"/>
                              <a:cs typeface="Segoe UI" panose="020B0502040204020203" pitchFamily="34" charset="0"/>
                            </a:rPr>
                            <m:t>𝑅</m:t>
                          </m:r>
                        </m:e>
                        <m:sub>
                          <m:r>
                            <a:rPr lang="it-IT" sz="1600" b="0" i="1" smtClean="0">
                              <a:latin typeface="Cambria Math" panose="02040503050406030204" pitchFamily="18" charset="0"/>
                              <a:ea typeface="Cambria Math" panose="02040503050406030204" pitchFamily="18" charset="0"/>
                              <a:cs typeface="Segoe UI" panose="020B0502040204020203" pitchFamily="34" charset="0"/>
                            </a:rPr>
                            <m:t>𝑘</m:t>
                          </m:r>
                        </m:sub>
                      </m:sSub>
                      <m:r>
                        <a:rPr lang="it-IT" sz="1600" b="0" i="1" smtClean="0">
                          <a:latin typeface="Cambria Math" panose="02040503050406030204" pitchFamily="18" charset="0"/>
                          <a:ea typeface="Cambria Math" panose="02040503050406030204" pitchFamily="18" charset="0"/>
                          <a:cs typeface="Segoe UI" panose="020B0502040204020203" pitchFamily="34" charset="0"/>
                        </a:rPr>
                        <m:t>= </m:t>
                      </m:r>
                      <m:sSub>
                        <m:sSubPr>
                          <m:ctrlPr>
                            <a:rPr lang="it-IT" sz="1600" b="0" i="1" smtClean="0">
                              <a:latin typeface="Cambria Math" panose="02040503050406030204" pitchFamily="18" charset="0"/>
                              <a:ea typeface="Cambria Math" panose="02040503050406030204" pitchFamily="18" charset="0"/>
                              <a:cs typeface="Segoe UI" panose="020B0502040204020203" pitchFamily="34" charset="0"/>
                            </a:rPr>
                          </m:ctrlPr>
                        </m:sSubPr>
                        <m:e>
                          <m:r>
                            <m:rPr>
                              <m:sty m:val="p"/>
                            </m:rPr>
                            <a:rPr lang="el-GR" sz="1600" b="0" i="1" smtClean="0">
                              <a:latin typeface="Cambria Math" panose="02040503050406030204" pitchFamily="18" charset="0"/>
                              <a:ea typeface="Cambria Math" panose="02040503050406030204" pitchFamily="18" charset="0"/>
                              <a:cs typeface="Segoe UI" panose="020B0502040204020203" pitchFamily="34" charset="0"/>
                            </a:rPr>
                            <m:t>Φ</m:t>
                          </m:r>
                        </m:e>
                        <m:sub>
                          <m:r>
                            <a:rPr lang="it-IT" sz="1600" b="0" i="1" smtClean="0">
                              <a:latin typeface="Cambria Math" panose="02040503050406030204" pitchFamily="18" charset="0"/>
                              <a:ea typeface="Cambria Math" panose="02040503050406030204" pitchFamily="18" charset="0"/>
                              <a:cs typeface="Segoe UI" panose="020B0502040204020203" pitchFamily="34" charset="0"/>
                            </a:rPr>
                            <m:t>𝑘</m:t>
                          </m:r>
                        </m:sub>
                      </m:sSub>
                    </m:oMath>
                  </m:oMathPara>
                </a14:m>
                <a:endParaRPr lang="it-IT" sz="1600" b="0" dirty="0">
                  <a:latin typeface="Segoe UI" panose="020B0502040204020203" pitchFamily="34" charset="0"/>
                  <a:ea typeface="Cambria Math" panose="02040503050406030204" pitchFamily="18" charset="0"/>
                  <a:cs typeface="Segoe UI" panose="020B0502040204020203" pitchFamily="34" charset="0"/>
                </a:endParaRPr>
              </a:p>
              <a:p>
                <a:pPr marL="0" indent="0">
                  <a:spcAft>
                    <a:spcPts val="1200"/>
                  </a:spcAft>
                  <a:buNone/>
                </a:pPr>
                <a:r>
                  <a:rPr lang="en-US" sz="1600" dirty="0">
                    <a:latin typeface="Segoe UI" panose="020B0502040204020203" pitchFamily="34" charset="0"/>
                    <a:cs typeface="Segoe UI" panose="020B0502040204020203" pitchFamily="34" charset="0"/>
                  </a:rPr>
                  <a:t>Where we have used S to denote the set of all the stations.</a:t>
                </a:r>
              </a:p>
            </p:txBody>
          </p:sp>
        </mc:Choice>
        <mc:Fallback xmlns="">
          <p:sp>
            <p:nvSpPr>
              <p:cNvPr id="3" name="Content Placeholder 2">
                <a:extLst>
                  <a:ext uri="{FF2B5EF4-FFF2-40B4-BE49-F238E27FC236}">
                    <a16:creationId xmlns:a16="http://schemas.microsoft.com/office/drawing/2014/main" id="{EE73D2BA-01FF-EE4A-9BFC-3D5AC0C577CE}"/>
                  </a:ext>
                </a:extLst>
              </p:cNvPr>
              <p:cNvSpPr>
                <a:spLocks noGrp="1" noRot="1" noChangeAspect="1" noMove="1" noResize="1" noEditPoints="1" noAdjustHandles="1" noChangeArrowheads="1" noChangeShapeType="1" noTextEdit="1"/>
              </p:cNvSpPr>
              <p:nvPr>
                <p:ph sz="quarter" idx="10"/>
              </p:nvPr>
            </p:nvSpPr>
            <p:spPr>
              <a:xfrm>
                <a:off x="444500" y="1350091"/>
                <a:ext cx="10778557" cy="5095771"/>
              </a:xfrm>
              <a:blipFill>
                <a:blip r:embed="rId3"/>
                <a:stretch>
                  <a:fillRect l="-353" t="-249"/>
                </a:stretch>
              </a:blipFill>
            </p:spPr>
            <p:txBody>
              <a:bodyPr/>
              <a:lstStyle/>
              <a:p>
                <a:r>
                  <a:rPr lang="it-IT">
                    <a:noFill/>
                  </a:rPr>
                  <a:t> </a:t>
                </a:r>
              </a:p>
            </p:txBody>
          </p:sp>
        </mc:Fallback>
      </mc:AlternateContent>
      <p:pic>
        <p:nvPicPr>
          <p:cNvPr id="10" name="Immagine 9" descr="Immagine che contiene testo, schermata, schermo, software&#10;&#10;Descrizione generata automaticamente">
            <a:extLst>
              <a:ext uri="{FF2B5EF4-FFF2-40B4-BE49-F238E27FC236}">
                <a16:creationId xmlns:a16="http://schemas.microsoft.com/office/drawing/2014/main" id="{E8F25A17-7F17-6C8F-6FE8-89DB191AE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40" y="2510046"/>
            <a:ext cx="4917704" cy="4554071"/>
          </a:xfrm>
          <a:prstGeom prst="rect">
            <a:avLst/>
          </a:prstGeom>
        </p:spPr>
      </p:pic>
      <p:pic>
        <p:nvPicPr>
          <p:cNvPr id="12" name="Immagine 11" descr="Immagine che contiene testo, schermata, software, schermo&#10;&#10;Descrizione generata automaticamente">
            <a:extLst>
              <a:ext uri="{FF2B5EF4-FFF2-40B4-BE49-F238E27FC236}">
                <a16:creationId xmlns:a16="http://schemas.microsoft.com/office/drawing/2014/main" id="{840A59B2-B4EC-35C1-2D7D-07E8152DD38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305458" y="2506035"/>
            <a:ext cx="4917600" cy="4554000"/>
          </a:xfrm>
          <a:prstGeom prst="rect">
            <a:avLst/>
          </a:prstGeom>
        </p:spPr>
      </p:pic>
      <p:sp>
        <p:nvSpPr>
          <p:cNvPr id="13" name="Rettangolo 12">
            <a:extLst>
              <a:ext uri="{FF2B5EF4-FFF2-40B4-BE49-F238E27FC236}">
                <a16:creationId xmlns:a16="http://schemas.microsoft.com/office/drawing/2014/main" id="{661C5BC3-A100-76BB-D232-493CAD36BD29}"/>
              </a:ext>
            </a:extLst>
          </p:cNvPr>
          <p:cNvSpPr/>
          <p:nvPr/>
        </p:nvSpPr>
        <p:spPr>
          <a:xfrm>
            <a:off x="1844842" y="342900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Rettangolo 13">
            <a:extLst>
              <a:ext uri="{FF2B5EF4-FFF2-40B4-BE49-F238E27FC236}">
                <a16:creationId xmlns:a16="http://schemas.microsoft.com/office/drawing/2014/main" id="{B6EC5019-2564-D75F-01EB-123F72AC576B}"/>
              </a:ext>
            </a:extLst>
          </p:cNvPr>
          <p:cNvSpPr/>
          <p:nvPr/>
        </p:nvSpPr>
        <p:spPr>
          <a:xfrm>
            <a:off x="1844841" y="4279232"/>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09076E43-EF7A-E7DA-4452-40C569367BD3}"/>
              </a:ext>
            </a:extLst>
          </p:cNvPr>
          <p:cNvSpPr/>
          <p:nvPr/>
        </p:nvSpPr>
        <p:spPr>
          <a:xfrm>
            <a:off x="1844840" y="5129464"/>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B8DA7E29-0356-9D51-B1C5-1DC0ADC6014E}"/>
              </a:ext>
            </a:extLst>
          </p:cNvPr>
          <p:cNvSpPr/>
          <p:nvPr/>
        </p:nvSpPr>
        <p:spPr>
          <a:xfrm>
            <a:off x="1844839" y="5979696"/>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a:extLst>
              <a:ext uri="{FF2B5EF4-FFF2-40B4-BE49-F238E27FC236}">
                <a16:creationId xmlns:a16="http://schemas.microsoft.com/office/drawing/2014/main" id="{0A792B70-188A-AF7C-D29E-DE25C16C6650}"/>
              </a:ext>
            </a:extLst>
          </p:cNvPr>
          <p:cNvSpPr/>
          <p:nvPr/>
        </p:nvSpPr>
        <p:spPr>
          <a:xfrm>
            <a:off x="7170821" y="4228234"/>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BA50C349-3707-6589-75AE-BA8E945B52C3}"/>
              </a:ext>
            </a:extLst>
          </p:cNvPr>
          <p:cNvSpPr/>
          <p:nvPr/>
        </p:nvSpPr>
        <p:spPr>
          <a:xfrm>
            <a:off x="7170821" y="3358816"/>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F7E0BA30-8304-9C89-44CD-10E330608FBD}"/>
              </a:ext>
            </a:extLst>
          </p:cNvPr>
          <p:cNvSpPr/>
          <p:nvPr/>
        </p:nvSpPr>
        <p:spPr>
          <a:xfrm>
            <a:off x="7170821" y="5097652"/>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ttangolo 19">
            <a:extLst>
              <a:ext uri="{FF2B5EF4-FFF2-40B4-BE49-F238E27FC236}">
                <a16:creationId xmlns:a16="http://schemas.microsoft.com/office/drawing/2014/main" id="{1FC029B3-5581-B9BA-AFEF-D81C529E1647}"/>
              </a:ext>
            </a:extLst>
          </p:cNvPr>
          <p:cNvSpPr/>
          <p:nvPr/>
        </p:nvSpPr>
        <p:spPr>
          <a:xfrm>
            <a:off x="7170821" y="596707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2461DDE3-79B0-D806-54F3-906C4BC5E7CA}"/>
              </a:ext>
            </a:extLst>
          </p:cNvPr>
          <p:cNvSpPr txBox="1"/>
          <p:nvPr/>
        </p:nvSpPr>
        <p:spPr>
          <a:xfrm>
            <a:off x="784173" y="3853021"/>
            <a:ext cx="369332" cy="1181285"/>
          </a:xfrm>
          <a:prstGeom prst="rect">
            <a:avLst/>
          </a:prstGeom>
          <a:noFill/>
        </p:spPr>
        <p:txBody>
          <a:bodyPr vert="vert270" wrap="none" rtlCol="0">
            <a:spAutoFit/>
          </a:bodyPr>
          <a:lstStyle/>
          <a:p>
            <a:r>
              <a:rPr lang="it-IT" sz="1200" dirty="0"/>
              <a:t>Residence times</a:t>
            </a:r>
          </a:p>
        </p:txBody>
      </p:sp>
      <p:sp>
        <p:nvSpPr>
          <p:cNvPr id="22" name="CasellaDiTesto 21">
            <a:extLst>
              <a:ext uri="{FF2B5EF4-FFF2-40B4-BE49-F238E27FC236}">
                <a16:creationId xmlns:a16="http://schemas.microsoft.com/office/drawing/2014/main" id="{846ACF3B-BAF2-94B8-8E44-5DB6396F9053}"/>
              </a:ext>
            </a:extLst>
          </p:cNvPr>
          <p:cNvSpPr txBox="1"/>
          <p:nvPr/>
        </p:nvSpPr>
        <p:spPr>
          <a:xfrm>
            <a:off x="11014727" y="3869852"/>
            <a:ext cx="369332" cy="1147622"/>
          </a:xfrm>
          <a:prstGeom prst="rect">
            <a:avLst/>
          </a:prstGeom>
          <a:noFill/>
        </p:spPr>
        <p:txBody>
          <a:bodyPr vert="vert270" wrap="none" rtlCol="0">
            <a:spAutoFit/>
          </a:bodyPr>
          <a:lstStyle/>
          <a:p>
            <a:r>
              <a:rPr lang="it-IT" sz="1200" dirty="0" err="1"/>
              <a:t>Response</a:t>
            </a:r>
            <a:r>
              <a:rPr lang="it-IT" sz="1200" dirty="0"/>
              <a:t> times</a:t>
            </a:r>
          </a:p>
        </p:txBody>
      </p:sp>
    </p:spTree>
    <p:extLst>
      <p:ext uri="{BB962C8B-B14F-4D97-AF65-F5344CB8AC3E}">
        <p14:creationId xmlns:p14="http://schemas.microsoft.com/office/powerpoint/2010/main" val="3066256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A3E4F-F221-2942-85A7-60AA483BC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174574-7618-6702-1553-14F7DD489544}"/>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A couple of words on visits…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9A0C0F-0F78-E11C-ED4D-7B92CC0D5CAE}"/>
                  </a:ext>
                </a:extLst>
              </p:cNvPr>
              <p:cNvSpPr>
                <a:spLocks noGrp="1"/>
              </p:cNvSpPr>
              <p:nvPr>
                <p:ph sz="quarter" idx="10"/>
              </p:nvPr>
            </p:nvSpPr>
            <p:spPr>
              <a:xfrm>
                <a:off x="444500" y="1350091"/>
                <a:ext cx="10778557" cy="640080"/>
              </a:xfrm>
            </p:spPr>
            <p:txBody>
              <a:bodyPr>
                <a:noAutofit/>
              </a:bodyPr>
              <a:lstStyle/>
              <a:p>
                <a:pPr marL="0" indent="0">
                  <a:spcAft>
                    <a:spcPts val="1200"/>
                  </a:spcAft>
                  <a:buNone/>
                </a:pPr>
                <a:r>
                  <a:rPr lang="it-IT" sz="1600" dirty="0">
                    <a:latin typeface="Segoe UI" panose="020B0502040204020203" pitchFamily="34" charset="0"/>
                    <a:cs typeface="Segoe UI" panose="020B0502040204020203" pitchFamily="34" charset="0"/>
                  </a:rPr>
                  <a:t>Due to the </a:t>
                </a:r>
                <a:r>
                  <a:rPr lang="it-IT" sz="1600" dirty="0" err="1">
                    <a:latin typeface="Segoe UI" panose="020B0502040204020203" pitchFamily="34" charset="0"/>
                    <a:cs typeface="Segoe UI" panose="020B0502040204020203" pitchFamily="34" charset="0"/>
                  </a:rPr>
                  <a:t>forced</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flaw</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law</a:t>
                </a:r>
                <a:r>
                  <a:rPr lang="it-IT" sz="1600" dirty="0">
                    <a:latin typeface="Segoe UI" panose="020B0502040204020203" pitchFamily="34" charset="0"/>
                    <a:cs typeface="Segoe UI" panose="020B0502040204020203" pitchFamily="34" charset="0"/>
                  </a:rPr>
                  <a:t> (</a:t>
                </a:r>
                <a14:m>
                  <m:oMath xmlns:m="http://schemas.openxmlformats.org/officeDocument/2006/math">
                    <m:sSub>
                      <m:sSubPr>
                        <m:ctrlPr>
                          <a:rPr lang="it-IT" sz="1600" i="1" smtClean="0">
                            <a:latin typeface="Cambria Math" panose="02040503050406030204" pitchFamily="18" charset="0"/>
                            <a:cs typeface="Segoe UI" panose="020B0502040204020203" pitchFamily="34" charset="0"/>
                          </a:rPr>
                        </m:ctrlPr>
                      </m:sSubPr>
                      <m:e>
                        <m:r>
                          <a:rPr lang="it-IT" sz="1600" b="0" i="1" smtClean="0">
                            <a:latin typeface="Cambria Math" panose="02040503050406030204" pitchFamily="18" charset="0"/>
                            <a:cs typeface="Segoe UI" panose="020B0502040204020203" pitchFamily="34" charset="0"/>
                          </a:rPr>
                          <m:t>𝑋</m:t>
                        </m:r>
                      </m:e>
                      <m:sub>
                        <m:r>
                          <a:rPr lang="it-IT" sz="1600" b="0" i="1" smtClean="0">
                            <a:latin typeface="Cambria Math" panose="02040503050406030204" pitchFamily="18" charset="0"/>
                            <a:cs typeface="Segoe UI" panose="020B0502040204020203" pitchFamily="34" charset="0"/>
                          </a:rPr>
                          <m:t>𝑘</m:t>
                        </m:r>
                      </m:sub>
                    </m:sSub>
                    <m:r>
                      <a:rPr lang="it-IT" sz="1600" b="0" i="1" smtClean="0">
                        <a:latin typeface="Cambria Math" panose="02040503050406030204" pitchFamily="18" charset="0"/>
                        <a:cs typeface="Segoe UI" panose="020B0502040204020203" pitchFamily="34" charset="0"/>
                      </a:rPr>
                      <m:t>= </m:t>
                    </m:r>
                    <m:sSub>
                      <m:sSubPr>
                        <m:ctrlPr>
                          <a:rPr lang="it-IT" sz="1600" b="0" i="1" smtClean="0">
                            <a:latin typeface="Cambria Math" panose="02040503050406030204" pitchFamily="18" charset="0"/>
                            <a:cs typeface="Segoe UI" panose="020B0502040204020203" pitchFamily="34" charset="0"/>
                          </a:rPr>
                        </m:ctrlPr>
                      </m:sSubPr>
                      <m:e>
                        <m:r>
                          <a:rPr lang="it-IT" sz="1600" b="0" i="1" smtClean="0">
                            <a:latin typeface="Cambria Math" panose="02040503050406030204" pitchFamily="18" charset="0"/>
                            <a:cs typeface="Segoe UI" panose="020B0502040204020203" pitchFamily="34" charset="0"/>
                          </a:rPr>
                          <m:t>𝑉</m:t>
                        </m:r>
                      </m:e>
                      <m:sub>
                        <m:r>
                          <a:rPr lang="it-IT" sz="1600" b="0" i="1" smtClean="0">
                            <a:latin typeface="Cambria Math" panose="02040503050406030204" pitchFamily="18" charset="0"/>
                            <a:cs typeface="Segoe UI" panose="020B0502040204020203" pitchFamily="34" charset="0"/>
                          </a:rPr>
                          <m:t>𝑘</m:t>
                        </m:r>
                      </m:sub>
                    </m:sSub>
                    <m:r>
                      <a:rPr lang="it-IT" sz="1600" b="0" i="1" smtClean="0">
                        <a:latin typeface="Cambria Math" panose="02040503050406030204" pitchFamily="18" charset="0"/>
                        <a:cs typeface="Segoe UI" panose="020B0502040204020203" pitchFamily="34" charset="0"/>
                      </a:rPr>
                      <m:t>∗</m:t>
                    </m:r>
                    <m:r>
                      <a:rPr lang="it-IT" sz="1600" b="0" i="1" smtClean="0">
                        <a:latin typeface="Cambria Math" panose="02040503050406030204" pitchFamily="18" charset="0"/>
                        <a:cs typeface="Segoe UI" panose="020B0502040204020203" pitchFamily="34" charset="0"/>
                      </a:rPr>
                      <m:t>𝑋</m:t>
                    </m:r>
                  </m:oMath>
                </a14:m>
                <a:r>
                  <a:rPr lang="it-IT" sz="1600" dirty="0">
                    <a:latin typeface="Segoe UI" panose="020B0502040204020203" pitchFamily="34" charset="0"/>
                    <a:cs typeface="Segoe UI" panose="020B0502040204020203" pitchFamily="34" charset="0"/>
                  </a:rPr>
                  <a:t>) and due to the system </a:t>
                </a:r>
                <a:r>
                  <a:rPr lang="it-IT" sz="1600" dirty="0" err="1">
                    <a:latin typeface="Segoe UI" panose="020B0502040204020203" pitchFamily="34" charset="0"/>
                    <a:cs typeface="Segoe UI" panose="020B0502040204020203" pitchFamily="34" charset="0"/>
                  </a:rPr>
                  <a:t>being</a:t>
                </a:r>
                <a:r>
                  <a:rPr lang="it-IT" sz="1600" dirty="0">
                    <a:latin typeface="Segoe UI" panose="020B0502040204020203" pitchFamily="34" charset="0"/>
                    <a:cs typeface="Segoe UI" panose="020B0502040204020203" pitchFamily="34" charset="0"/>
                  </a:rPr>
                  <a:t> a tandem system with </a:t>
                </a:r>
                <a:r>
                  <a:rPr lang="it-IT" sz="1600" dirty="0" err="1">
                    <a:latin typeface="Segoe UI" panose="020B0502040204020203" pitchFamily="34" charset="0"/>
                    <a:cs typeface="Segoe UI" panose="020B0502040204020203" pitchFamily="34" charset="0"/>
                  </a:rPr>
                  <a:t>visits</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equal</a:t>
                </a:r>
                <a:r>
                  <a:rPr lang="it-IT" sz="1600" dirty="0">
                    <a:latin typeface="Segoe UI" panose="020B0502040204020203" pitchFamily="34" charset="0"/>
                    <a:cs typeface="Segoe UI" panose="020B0502040204020203" pitchFamily="34" charset="0"/>
                  </a:rPr>
                  <a:t> to 1 for </a:t>
                </a:r>
                <a:r>
                  <a:rPr lang="it-IT" sz="1600" dirty="0" err="1">
                    <a:latin typeface="Segoe UI" panose="020B0502040204020203" pitchFamily="34" charset="0"/>
                    <a:cs typeface="Segoe UI" panose="020B0502040204020203" pitchFamily="34" charset="0"/>
                  </a:rPr>
                  <a:t>all</a:t>
                </a:r>
                <a:r>
                  <a:rPr lang="it-IT" sz="1600" dirty="0">
                    <a:latin typeface="Segoe UI" panose="020B0502040204020203" pitchFamily="34" charset="0"/>
                    <a:cs typeface="Segoe UI" panose="020B0502040204020203" pitchFamily="34" charset="0"/>
                  </a:rPr>
                  <a:t> stations, </a:t>
                </a:r>
                <a:r>
                  <a:rPr lang="it-IT" sz="1600" dirty="0" err="1">
                    <a:latin typeface="Segoe UI" panose="020B0502040204020203" pitchFamily="34" charset="0"/>
                    <a:cs typeface="Segoe UI" panose="020B0502040204020203" pitchFamily="34" charset="0"/>
                  </a:rPr>
                  <a:t>we</a:t>
                </a:r>
                <a:r>
                  <a:rPr lang="it-IT" sz="1600" dirty="0">
                    <a:latin typeface="Segoe UI" panose="020B0502040204020203" pitchFamily="34" charset="0"/>
                    <a:cs typeface="Segoe UI" panose="020B0502040204020203" pitchFamily="34" charset="0"/>
                  </a:rPr>
                  <a:t> can prove </a:t>
                </a:r>
                <a:r>
                  <a:rPr lang="it-IT" sz="1600" dirty="0" err="1">
                    <a:latin typeface="Segoe UI" panose="020B0502040204020203" pitchFamily="34" charset="0"/>
                    <a:cs typeface="Segoe UI" panose="020B0502040204020203" pitchFamily="34" charset="0"/>
                  </a:rPr>
                  <a:t>that</a:t>
                </a:r>
                <a:r>
                  <a:rPr lang="it-IT" sz="1600" dirty="0">
                    <a:latin typeface="Segoe UI" panose="020B0502040204020203" pitchFamily="34" charset="0"/>
                    <a:cs typeface="Segoe UI" panose="020B0502040204020203" pitchFamily="34" charset="0"/>
                  </a:rPr>
                  <a:t> the throughput of </a:t>
                </a:r>
                <a:r>
                  <a:rPr lang="it-IT" sz="1600" dirty="0" err="1">
                    <a:latin typeface="Segoe UI" panose="020B0502040204020203" pitchFamily="34" charset="0"/>
                    <a:cs typeface="Segoe UI" panose="020B0502040204020203" pitchFamily="34" charset="0"/>
                  </a:rPr>
                  <a:t>each</a:t>
                </a:r>
                <a:r>
                  <a:rPr lang="it-IT" sz="1600" dirty="0">
                    <a:latin typeface="Segoe UI" panose="020B0502040204020203" pitchFamily="34" charset="0"/>
                    <a:cs typeface="Segoe UI" panose="020B0502040204020203" pitchFamily="34" charset="0"/>
                  </a:rPr>
                  <a:t> station </a:t>
                </a:r>
                <a:r>
                  <a:rPr lang="it-IT" sz="1600" dirty="0" err="1">
                    <a:latin typeface="Segoe UI" panose="020B0502040204020203" pitchFamily="34" charset="0"/>
                    <a:cs typeface="Segoe UI" panose="020B0502040204020203" pitchFamily="34" charset="0"/>
                  </a:rPr>
                  <a:t>is</a:t>
                </a:r>
                <a:r>
                  <a:rPr lang="it-IT" sz="1600" dirty="0">
                    <a:latin typeface="Segoe UI" panose="020B0502040204020203" pitchFamily="34" charset="0"/>
                    <a:cs typeface="Segoe UI" panose="020B0502040204020203" pitchFamily="34" charset="0"/>
                  </a:rPr>
                  <a:t> </a:t>
                </a:r>
                <a:r>
                  <a:rPr lang="it-IT" sz="1600" dirty="0" err="1">
                    <a:latin typeface="Segoe UI" panose="020B0502040204020203" pitchFamily="34" charset="0"/>
                    <a:cs typeface="Segoe UI" panose="020B0502040204020203" pitchFamily="34" charset="0"/>
                  </a:rPr>
                  <a:t>equal</a:t>
                </a:r>
                <a:r>
                  <a:rPr lang="it-IT" sz="1600" dirty="0">
                    <a:latin typeface="Segoe UI" panose="020B0502040204020203" pitchFamily="34" charset="0"/>
                    <a:cs typeface="Segoe UI" panose="020B0502040204020203" pitchFamily="34" charset="0"/>
                  </a:rPr>
                  <a:t> to the throughput of the FCR.</a:t>
                </a:r>
              </a:p>
            </p:txBody>
          </p:sp>
        </mc:Choice>
        <mc:Fallback>
          <p:sp>
            <p:nvSpPr>
              <p:cNvPr id="3" name="Content Placeholder 2">
                <a:extLst>
                  <a:ext uri="{FF2B5EF4-FFF2-40B4-BE49-F238E27FC236}">
                    <a16:creationId xmlns:a16="http://schemas.microsoft.com/office/drawing/2014/main" id="{A09A0C0F-0F78-E11C-ED4D-7B92CC0D5CAE}"/>
                  </a:ext>
                </a:extLst>
              </p:cNvPr>
              <p:cNvSpPr>
                <a:spLocks noGrp="1" noRot="1" noChangeAspect="1" noMove="1" noResize="1" noEditPoints="1" noAdjustHandles="1" noChangeArrowheads="1" noChangeShapeType="1" noTextEdit="1"/>
              </p:cNvSpPr>
              <p:nvPr>
                <p:ph sz="quarter" idx="10"/>
              </p:nvPr>
            </p:nvSpPr>
            <p:spPr>
              <a:xfrm>
                <a:off x="444500" y="1350091"/>
                <a:ext cx="10778557" cy="640080"/>
              </a:xfrm>
              <a:blipFill>
                <a:blip r:embed="rId3"/>
                <a:stretch>
                  <a:fillRect l="-353" t="-1961" b="-3922"/>
                </a:stretch>
              </a:blipFill>
            </p:spPr>
            <p:txBody>
              <a:bodyPr/>
              <a:lstStyle/>
              <a:p>
                <a:r>
                  <a:rPr lang="it-IT">
                    <a:noFill/>
                  </a:rPr>
                  <a:t> </a:t>
                </a:r>
              </a:p>
            </p:txBody>
          </p:sp>
        </mc:Fallback>
      </mc:AlternateContent>
      <p:pic>
        <p:nvPicPr>
          <p:cNvPr id="5" name="Immagine 4" descr="Immagine che contiene testo, schermata, software, Sistema operativo&#10;&#10;Descrizione generata automaticamente">
            <a:extLst>
              <a:ext uri="{FF2B5EF4-FFF2-40B4-BE49-F238E27FC236}">
                <a16:creationId xmlns:a16="http://schemas.microsoft.com/office/drawing/2014/main" id="{A677E339-B7D9-C9D0-B14C-8A347FCE4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1990171"/>
            <a:ext cx="5324509" cy="5056088"/>
          </a:xfrm>
          <a:prstGeom prst="rect">
            <a:avLst/>
          </a:prstGeom>
        </p:spPr>
      </p:pic>
      <p:pic>
        <p:nvPicPr>
          <p:cNvPr id="6" name="Immagine 5" descr="Immagine che contiene testo, schermata, software, schermo&#10;&#10;Descrizione generata automaticamente">
            <a:extLst>
              <a:ext uri="{FF2B5EF4-FFF2-40B4-BE49-F238E27FC236}">
                <a16:creationId xmlns:a16="http://schemas.microsoft.com/office/drawing/2014/main" id="{DE6CD7D2-695D-4A07-9964-D7936D1C879D}"/>
              </a:ext>
            </a:extLst>
          </p:cNvPr>
          <p:cNvPicPr>
            <a:picLocks noChangeAspect="1"/>
          </p:cNvPicPr>
          <p:nvPr/>
        </p:nvPicPr>
        <p:blipFill rotWithShape="1">
          <a:blip r:embed="rId5">
            <a:extLst>
              <a:ext uri="{28A0092B-C50C-407E-A947-70E740481C1C}">
                <a14:useLocalDpi xmlns:a14="http://schemas.microsoft.com/office/drawing/2010/main" val="0"/>
              </a:ext>
            </a:extLst>
          </a:blip>
          <a:srcRect l="5189" t="69150" r="7424" b="12091"/>
          <a:stretch/>
        </p:blipFill>
        <p:spPr>
          <a:xfrm>
            <a:off x="6823631" y="3975943"/>
            <a:ext cx="4923869" cy="1003658"/>
          </a:xfrm>
          <a:prstGeom prst="rect">
            <a:avLst/>
          </a:prstGeom>
        </p:spPr>
      </p:pic>
      <p:sp>
        <p:nvSpPr>
          <p:cNvPr id="7" name="CasellaDiTesto 6">
            <a:extLst>
              <a:ext uri="{FF2B5EF4-FFF2-40B4-BE49-F238E27FC236}">
                <a16:creationId xmlns:a16="http://schemas.microsoft.com/office/drawing/2014/main" id="{5B87E4F7-F08B-0D1D-28C9-B0266B3378C9}"/>
              </a:ext>
            </a:extLst>
          </p:cNvPr>
          <p:cNvSpPr txBox="1"/>
          <p:nvPr/>
        </p:nvSpPr>
        <p:spPr>
          <a:xfrm>
            <a:off x="5464446" y="3794266"/>
            <a:ext cx="369332" cy="1447897"/>
          </a:xfrm>
          <a:prstGeom prst="rect">
            <a:avLst/>
          </a:prstGeom>
          <a:noFill/>
        </p:spPr>
        <p:txBody>
          <a:bodyPr vert="vert270" wrap="none" rtlCol="0">
            <a:spAutoFit/>
          </a:bodyPr>
          <a:lstStyle/>
          <a:p>
            <a:r>
              <a:rPr lang="it-IT" sz="1200" dirty="0"/>
              <a:t>Stations throughput</a:t>
            </a:r>
          </a:p>
        </p:txBody>
      </p:sp>
      <p:sp>
        <p:nvSpPr>
          <p:cNvPr id="8" name="CasellaDiTesto 7">
            <a:extLst>
              <a:ext uri="{FF2B5EF4-FFF2-40B4-BE49-F238E27FC236}">
                <a16:creationId xmlns:a16="http://schemas.microsoft.com/office/drawing/2014/main" id="{3E2FA9B7-C7C5-2D97-2398-69C3E6109233}"/>
              </a:ext>
            </a:extLst>
          </p:cNvPr>
          <p:cNvSpPr txBox="1"/>
          <p:nvPr/>
        </p:nvSpPr>
        <p:spPr>
          <a:xfrm>
            <a:off x="6524880" y="3893221"/>
            <a:ext cx="369332" cy="1169103"/>
          </a:xfrm>
          <a:prstGeom prst="rect">
            <a:avLst/>
          </a:prstGeom>
          <a:noFill/>
        </p:spPr>
        <p:txBody>
          <a:bodyPr vert="vert270" wrap="none" rtlCol="0">
            <a:spAutoFit/>
          </a:bodyPr>
          <a:lstStyle/>
          <a:p>
            <a:r>
              <a:rPr lang="it-IT" sz="1200" dirty="0"/>
              <a:t>FCR throughput</a:t>
            </a:r>
          </a:p>
        </p:txBody>
      </p:sp>
      <p:sp>
        <p:nvSpPr>
          <p:cNvPr id="4" name="Rettangolo 3">
            <a:extLst>
              <a:ext uri="{FF2B5EF4-FFF2-40B4-BE49-F238E27FC236}">
                <a16:creationId xmlns:a16="http://schemas.microsoft.com/office/drawing/2014/main" id="{3B466F4D-A679-8A67-A8B8-386F11980B39}"/>
              </a:ext>
            </a:extLst>
          </p:cNvPr>
          <p:cNvSpPr/>
          <p:nvPr/>
        </p:nvSpPr>
        <p:spPr>
          <a:xfrm>
            <a:off x="1473214" y="2974245"/>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F9135B0E-50E7-308B-EB42-3AFBB601ABE0}"/>
              </a:ext>
            </a:extLst>
          </p:cNvPr>
          <p:cNvSpPr/>
          <p:nvPr/>
        </p:nvSpPr>
        <p:spPr>
          <a:xfrm>
            <a:off x="1473214" y="3934170"/>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AF367346-59BA-FF2C-E7AF-FC1470238461}"/>
              </a:ext>
            </a:extLst>
          </p:cNvPr>
          <p:cNvSpPr/>
          <p:nvPr/>
        </p:nvSpPr>
        <p:spPr>
          <a:xfrm>
            <a:off x="1473213" y="4887361"/>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D6642EAE-10B4-01BC-37AE-00451639C5B2}"/>
              </a:ext>
            </a:extLst>
          </p:cNvPr>
          <p:cNvSpPr/>
          <p:nvPr/>
        </p:nvSpPr>
        <p:spPr>
          <a:xfrm>
            <a:off x="1473212" y="5847286"/>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11">
            <a:extLst>
              <a:ext uri="{FF2B5EF4-FFF2-40B4-BE49-F238E27FC236}">
                <a16:creationId xmlns:a16="http://schemas.microsoft.com/office/drawing/2014/main" id="{F16381C8-8E74-2927-600E-35673E947CCE}"/>
              </a:ext>
            </a:extLst>
          </p:cNvPr>
          <p:cNvSpPr/>
          <p:nvPr/>
        </p:nvSpPr>
        <p:spPr>
          <a:xfrm>
            <a:off x="7658842" y="4353783"/>
            <a:ext cx="401053" cy="1644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3820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877CBF1-1EF2-12CA-AFD9-F9978634B6BA}"/>
              </a:ext>
            </a:extLst>
          </p:cNvPr>
          <p:cNvSpPr txBox="1"/>
          <p:nvPr/>
        </p:nvSpPr>
        <p:spPr>
          <a:xfrm>
            <a:off x="345718" y="2618726"/>
            <a:ext cx="6035627" cy="1862048"/>
          </a:xfrm>
          <a:prstGeom prst="rect">
            <a:avLst/>
          </a:prstGeom>
          <a:noFill/>
        </p:spPr>
        <p:txBody>
          <a:bodyPr wrap="none" rtlCol="0">
            <a:spAutoFit/>
          </a:bodyPr>
          <a:lstStyle/>
          <a:p>
            <a:r>
              <a:rPr lang="it-IT" sz="11500" dirty="0"/>
              <a:t>THE END</a:t>
            </a:r>
          </a:p>
        </p:txBody>
      </p:sp>
      <p:grpSp>
        <p:nvGrpSpPr>
          <p:cNvPr id="5" name="Group 1" descr="circles connected by lines">
            <a:extLst>
              <a:ext uri="{FF2B5EF4-FFF2-40B4-BE49-F238E27FC236}">
                <a16:creationId xmlns:a16="http://schemas.microsoft.com/office/drawing/2014/main" id="{31DBF398-91CA-5960-DEC9-C2979592D70E}"/>
              </a:ext>
            </a:extLst>
          </p:cNvPr>
          <p:cNvGrpSpPr/>
          <p:nvPr/>
        </p:nvGrpSpPr>
        <p:grpSpPr>
          <a:xfrm>
            <a:off x="6867728" y="1031132"/>
            <a:ext cx="4046706" cy="4853637"/>
            <a:chOff x="6867728" y="1031132"/>
            <a:chExt cx="4046706" cy="4853637"/>
          </a:xfrm>
        </p:grpSpPr>
        <p:cxnSp>
          <p:nvCxnSpPr>
            <p:cNvPr id="6" name="Straight Connector 7" descr="straight line">
              <a:extLst>
                <a:ext uri="{FF2B5EF4-FFF2-40B4-BE49-F238E27FC236}">
                  <a16:creationId xmlns:a16="http://schemas.microsoft.com/office/drawing/2014/main" id="{BD30933D-FBE4-5033-BE59-E764CAB4FB1C}"/>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16" descr="straight line">
              <a:extLst>
                <a:ext uri="{FF2B5EF4-FFF2-40B4-BE49-F238E27FC236}">
                  <a16:creationId xmlns:a16="http://schemas.microsoft.com/office/drawing/2014/main" id="{154EB1AB-52F2-DA2A-E979-3B060BFC998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8" name="Oval 5" descr="oval shape">
              <a:extLst>
                <a:ext uri="{FF2B5EF4-FFF2-40B4-BE49-F238E27FC236}">
                  <a16:creationId xmlns:a16="http://schemas.microsoft.com/office/drawing/2014/main" id="{3D4F6A45-E02F-A6EF-8A2A-7A39BDE3D6ED}"/>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12" descr="oval shape">
              <a:extLst>
                <a:ext uri="{FF2B5EF4-FFF2-40B4-BE49-F238E27FC236}">
                  <a16:creationId xmlns:a16="http://schemas.microsoft.com/office/drawing/2014/main" id="{AF3D54F4-825E-63EF-431D-2EB8753F6C2A}"/>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8" descr="oval shape">
              <a:extLst>
                <a:ext uri="{FF2B5EF4-FFF2-40B4-BE49-F238E27FC236}">
                  <a16:creationId xmlns:a16="http://schemas.microsoft.com/office/drawing/2014/main" id="{06E26FDF-D9A4-48CE-9F12-62AE84B0C2D5}"/>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9" descr="straight line">
              <a:extLst>
                <a:ext uri="{FF2B5EF4-FFF2-40B4-BE49-F238E27FC236}">
                  <a16:creationId xmlns:a16="http://schemas.microsoft.com/office/drawing/2014/main" id="{2C37B58C-A976-7835-9959-49929B9773D7}"/>
                </a:ext>
              </a:extLst>
            </p:cNvPr>
            <p:cNvCxnSpPr>
              <a:cxnSpLocks/>
              <a:endCxn id="10"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2" name="Oval 10" descr="oval shape">
              <a:extLst>
                <a:ext uri="{FF2B5EF4-FFF2-40B4-BE49-F238E27FC236}">
                  <a16:creationId xmlns:a16="http://schemas.microsoft.com/office/drawing/2014/main" id="{7E643DB1-3DBF-A711-DA01-3C38C77E38BE}"/>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5474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B3050-115A-284A-C62E-E0FCBC924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10F64-01A0-14F9-0D60-B2CF1CEF67A0}"/>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805ED35D-3BFF-2D59-74FA-F002A173C7F7}"/>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solidFill>
                  <a:srgbClr val="00B0F0"/>
                </a:solidFill>
                <a:latin typeface="Segoe UI" panose="020B0502040204020203" pitchFamily="34" charset="0"/>
                <a:cs typeface="Segoe UI" panose="020B0502040204020203" pitchFamily="34" charset="0"/>
              </a:rPr>
              <a:t>Welcome message</a:t>
            </a:r>
          </a:p>
          <a:p>
            <a:pPr>
              <a:spcBef>
                <a:spcPts val="0"/>
              </a:spcBef>
            </a:pPr>
            <a:r>
              <a:rPr lang="en-US" sz="1600" dirty="0">
                <a:latin typeface="Segoe UI" panose="020B0502040204020203" pitchFamily="34" charset="0"/>
                <a:cs typeface="Segoe UI" panose="020B0502040204020203" pitchFamily="34" charset="0"/>
              </a:rPr>
              <a:t>Seat selection</a:t>
            </a:r>
          </a:p>
          <a:p>
            <a:pPr>
              <a:spcBef>
                <a:spcPts val="0"/>
              </a:spcBef>
            </a:pPr>
            <a:r>
              <a:rPr lang="en-US" sz="1600" dirty="0">
                <a:latin typeface="Segoe UI" panose="020B0502040204020203" pitchFamily="34" charset="0"/>
                <a:cs typeface="Segoe UI" panose="020B0502040204020203" pitchFamily="34" charset="0"/>
              </a:rPr>
              <a:t>Payment processor</a:t>
            </a:r>
          </a:p>
          <a:p>
            <a:pPr>
              <a:spcBef>
                <a:spcPts val="0"/>
              </a:spcBef>
            </a:pPr>
            <a:r>
              <a:rPr lang="en-US" sz="1600" dirty="0">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3C20FDBF-907B-F8B0-921F-58D31680F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7B9C8B96-7D1D-2607-0C86-B0DB8FB95F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7B92759F-DC34-2345-BAE7-5DBD552DC7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E7C0DBD7-815A-DB3B-7D16-9D02EFFCE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sp>
        <p:nvSpPr>
          <p:cNvPr id="4" name="Rettangolo con angoli arrotondati 3">
            <a:extLst>
              <a:ext uri="{FF2B5EF4-FFF2-40B4-BE49-F238E27FC236}">
                <a16:creationId xmlns:a16="http://schemas.microsoft.com/office/drawing/2014/main" id="{942F8933-8506-78F4-9CBA-5A0D8A26274A}"/>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pic>
        <p:nvPicPr>
          <p:cNvPr id="28" name="Elemento grafico 27" descr="Uomo con riempimento a tinta unita">
            <a:extLst>
              <a:ext uri="{FF2B5EF4-FFF2-40B4-BE49-F238E27FC236}">
                <a16:creationId xmlns:a16="http://schemas.microsoft.com/office/drawing/2014/main" id="{23A93758-B87D-0077-8DBE-1D646C597F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0551" y="3553980"/>
            <a:ext cx="1167296" cy="1167296"/>
          </a:xfrm>
          <a:prstGeom prst="rect">
            <a:avLst/>
          </a:prstGeom>
        </p:spPr>
      </p:pic>
      <p:sp>
        <p:nvSpPr>
          <p:cNvPr id="8" name="Rettangolo con angoli arrotondati 7">
            <a:extLst>
              <a:ext uri="{FF2B5EF4-FFF2-40B4-BE49-F238E27FC236}">
                <a16:creationId xmlns:a16="http://schemas.microsoft.com/office/drawing/2014/main" id="{765BF342-C784-1A1C-D624-A3120E41853E}"/>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9" name="Rettangolo con angoli arrotondati 8">
            <a:extLst>
              <a:ext uri="{FF2B5EF4-FFF2-40B4-BE49-F238E27FC236}">
                <a16:creationId xmlns:a16="http://schemas.microsoft.com/office/drawing/2014/main" id="{F5679198-79D7-48FD-58A7-548D369FB1CF}"/>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0" name="Rettangolo con angoli arrotondati 9">
            <a:extLst>
              <a:ext uri="{FF2B5EF4-FFF2-40B4-BE49-F238E27FC236}">
                <a16:creationId xmlns:a16="http://schemas.microsoft.com/office/drawing/2014/main" id="{64631211-E9C5-3336-CED2-99E8C56CA40C}"/>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1" name="CasellaDiTesto 10">
            <a:extLst>
              <a:ext uri="{FF2B5EF4-FFF2-40B4-BE49-F238E27FC236}">
                <a16:creationId xmlns:a16="http://schemas.microsoft.com/office/drawing/2014/main" id="{EBDAD38E-6FF0-2167-238F-0B48E8B7CEE3}"/>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A55BE9C1-8B9C-32F6-0F69-14B86FE58630}"/>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1F4D0E24-04A4-2661-4235-8D9395035C9B}"/>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98F7C81E-58CE-8649-1F9A-0374707C6E16}"/>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spTree>
    <p:extLst>
      <p:ext uri="{BB962C8B-B14F-4D97-AF65-F5344CB8AC3E}">
        <p14:creationId xmlns:p14="http://schemas.microsoft.com/office/powerpoint/2010/main" val="6049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92ABF-226B-F408-FA9B-2B65DBAB7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76865-7EF2-B342-4B6E-92CFC04D5EED}"/>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272268CB-9D85-DF09-F503-C6DBE552606D}"/>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latin typeface="Segoe UI" panose="020B0502040204020203" pitchFamily="34" charset="0"/>
                <a:cs typeface="Segoe UI" panose="020B0502040204020203" pitchFamily="34" charset="0"/>
              </a:rPr>
              <a:t>Welcome message</a:t>
            </a:r>
          </a:p>
          <a:p>
            <a:pPr>
              <a:spcBef>
                <a:spcPts val="0"/>
              </a:spcBef>
            </a:pPr>
            <a:r>
              <a:rPr lang="en-US" sz="1600" dirty="0">
                <a:solidFill>
                  <a:srgbClr val="00B0F0"/>
                </a:solidFill>
                <a:latin typeface="Segoe UI" panose="020B0502040204020203" pitchFamily="34" charset="0"/>
                <a:cs typeface="Segoe UI" panose="020B0502040204020203" pitchFamily="34" charset="0"/>
              </a:rPr>
              <a:t>Seat selection</a:t>
            </a:r>
          </a:p>
          <a:p>
            <a:pPr>
              <a:spcBef>
                <a:spcPts val="0"/>
              </a:spcBef>
            </a:pPr>
            <a:r>
              <a:rPr lang="en-US" sz="1600" dirty="0">
                <a:latin typeface="Segoe UI" panose="020B0502040204020203" pitchFamily="34" charset="0"/>
                <a:cs typeface="Segoe UI" panose="020B0502040204020203" pitchFamily="34" charset="0"/>
              </a:rPr>
              <a:t>Payment processor</a:t>
            </a:r>
          </a:p>
          <a:p>
            <a:pPr>
              <a:spcBef>
                <a:spcPts val="0"/>
              </a:spcBef>
            </a:pPr>
            <a:r>
              <a:rPr lang="en-US" sz="1600" dirty="0">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EE4A4269-9ED6-71F4-EA9B-5839D3C19B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3BC95A25-A4C0-4DBB-2245-254F807F7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A49FB473-D850-241B-89C4-24A06106C4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159D10E5-C3DD-4E24-4217-7947D25404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sp>
        <p:nvSpPr>
          <p:cNvPr id="4" name="Rettangolo con angoli arrotondati 3">
            <a:extLst>
              <a:ext uri="{FF2B5EF4-FFF2-40B4-BE49-F238E27FC236}">
                <a16:creationId xmlns:a16="http://schemas.microsoft.com/office/drawing/2014/main" id="{D1377732-B61D-654B-9BBF-401D65A6A831}"/>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8" name="Rettangolo con angoli arrotondati 7">
            <a:extLst>
              <a:ext uri="{FF2B5EF4-FFF2-40B4-BE49-F238E27FC236}">
                <a16:creationId xmlns:a16="http://schemas.microsoft.com/office/drawing/2014/main" id="{C6AE2493-14D6-FC8D-2DDB-C437BD65BA27}"/>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pic>
        <p:nvPicPr>
          <p:cNvPr id="28" name="Elemento grafico 27" descr="Uomo con riempimento a tinta unita">
            <a:extLst>
              <a:ext uri="{FF2B5EF4-FFF2-40B4-BE49-F238E27FC236}">
                <a16:creationId xmlns:a16="http://schemas.microsoft.com/office/drawing/2014/main" id="{D7D382D4-A947-00BC-2722-B28872D6C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4400" y="3555996"/>
            <a:ext cx="1167296" cy="1167296"/>
          </a:xfrm>
          <a:prstGeom prst="rect">
            <a:avLst/>
          </a:prstGeom>
        </p:spPr>
      </p:pic>
      <p:sp>
        <p:nvSpPr>
          <p:cNvPr id="9" name="Rettangolo con angoli arrotondati 8">
            <a:extLst>
              <a:ext uri="{FF2B5EF4-FFF2-40B4-BE49-F238E27FC236}">
                <a16:creationId xmlns:a16="http://schemas.microsoft.com/office/drawing/2014/main" id="{00C354E5-ADDA-1222-8A02-07E51CE4098A}"/>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0" name="Rettangolo con angoli arrotondati 9">
            <a:extLst>
              <a:ext uri="{FF2B5EF4-FFF2-40B4-BE49-F238E27FC236}">
                <a16:creationId xmlns:a16="http://schemas.microsoft.com/office/drawing/2014/main" id="{415F8101-3325-E3AD-5BCC-4536C76E8548}"/>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1" name="CasellaDiTesto 10">
            <a:extLst>
              <a:ext uri="{FF2B5EF4-FFF2-40B4-BE49-F238E27FC236}">
                <a16:creationId xmlns:a16="http://schemas.microsoft.com/office/drawing/2014/main" id="{B08B100C-87F7-DFBA-FEB6-5EBC941AC952}"/>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3B56D4EA-11C1-8BC4-7FA8-E68DC340A6EB}"/>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52F60A17-EAF6-D01D-BB65-33395538C11B}"/>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A5710475-0677-B216-8203-2C399BD848C5}"/>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spTree>
    <p:extLst>
      <p:ext uri="{BB962C8B-B14F-4D97-AF65-F5344CB8AC3E}">
        <p14:creationId xmlns:p14="http://schemas.microsoft.com/office/powerpoint/2010/main" val="218171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7C5FD-7946-20F0-4140-9B93FCE6F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854DC-F0CB-EE37-450D-2906C08F6217}"/>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4D87D1F6-7712-7ED2-76CC-014A5B786AA6}"/>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latin typeface="Segoe UI" panose="020B0502040204020203" pitchFamily="34" charset="0"/>
                <a:cs typeface="Segoe UI" panose="020B0502040204020203" pitchFamily="34" charset="0"/>
              </a:rPr>
              <a:t>Welcome message</a:t>
            </a:r>
          </a:p>
          <a:p>
            <a:pPr>
              <a:spcBef>
                <a:spcPts val="0"/>
              </a:spcBef>
            </a:pPr>
            <a:r>
              <a:rPr lang="en-US" sz="1600" dirty="0">
                <a:latin typeface="Segoe UI" panose="020B0502040204020203" pitchFamily="34" charset="0"/>
                <a:cs typeface="Segoe UI" panose="020B0502040204020203" pitchFamily="34" charset="0"/>
              </a:rPr>
              <a:t>Seat selection</a:t>
            </a:r>
          </a:p>
          <a:p>
            <a:pPr>
              <a:spcBef>
                <a:spcPts val="0"/>
              </a:spcBef>
            </a:pPr>
            <a:r>
              <a:rPr lang="en-US" sz="1600" dirty="0">
                <a:solidFill>
                  <a:srgbClr val="00B0F0"/>
                </a:solidFill>
                <a:latin typeface="Segoe UI" panose="020B0502040204020203" pitchFamily="34" charset="0"/>
                <a:cs typeface="Segoe UI" panose="020B0502040204020203" pitchFamily="34" charset="0"/>
              </a:rPr>
              <a:t>Payment processor</a:t>
            </a:r>
          </a:p>
          <a:p>
            <a:pPr>
              <a:spcBef>
                <a:spcPts val="0"/>
              </a:spcBef>
            </a:pPr>
            <a:r>
              <a:rPr lang="en-US" sz="1600" dirty="0">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04D98687-2C90-52CF-13DC-557562D215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DBD45F77-79F9-0CF9-0093-6B49F33DE0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26D2C43A-4162-BB00-81F0-9A1EC33634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6700957B-67E5-5E88-0E66-EAF1BB5001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sp>
        <p:nvSpPr>
          <p:cNvPr id="4" name="Rettangolo con angoli arrotondati 3">
            <a:extLst>
              <a:ext uri="{FF2B5EF4-FFF2-40B4-BE49-F238E27FC236}">
                <a16:creationId xmlns:a16="http://schemas.microsoft.com/office/drawing/2014/main" id="{71D3D0F9-B4A2-F60D-308B-5286AEA05B9C}"/>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8" name="Rettangolo con angoli arrotondati 7">
            <a:extLst>
              <a:ext uri="{FF2B5EF4-FFF2-40B4-BE49-F238E27FC236}">
                <a16:creationId xmlns:a16="http://schemas.microsoft.com/office/drawing/2014/main" id="{64EF9DE5-39FD-E6D2-F2F2-9A2437CEC66C}"/>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9" name="Rettangolo con angoli arrotondati 8">
            <a:extLst>
              <a:ext uri="{FF2B5EF4-FFF2-40B4-BE49-F238E27FC236}">
                <a16:creationId xmlns:a16="http://schemas.microsoft.com/office/drawing/2014/main" id="{02B01630-4274-9339-E713-7FE4A2CC91CB}"/>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pic>
        <p:nvPicPr>
          <p:cNvPr id="28" name="Elemento grafico 27" descr="Uomo con riempimento a tinta unita">
            <a:extLst>
              <a:ext uri="{FF2B5EF4-FFF2-40B4-BE49-F238E27FC236}">
                <a16:creationId xmlns:a16="http://schemas.microsoft.com/office/drawing/2014/main" id="{0269F004-FF01-6287-93C7-B882FB18B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8249" y="3553980"/>
            <a:ext cx="1167296" cy="1167296"/>
          </a:xfrm>
          <a:prstGeom prst="rect">
            <a:avLst/>
          </a:prstGeom>
        </p:spPr>
      </p:pic>
      <p:sp>
        <p:nvSpPr>
          <p:cNvPr id="10" name="Rettangolo con angoli arrotondati 9">
            <a:extLst>
              <a:ext uri="{FF2B5EF4-FFF2-40B4-BE49-F238E27FC236}">
                <a16:creationId xmlns:a16="http://schemas.microsoft.com/office/drawing/2014/main" id="{687A6833-93C1-8BBF-AD5D-6C69023F1574}"/>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1" name="CasellaDiTesto 10">
            <a:extLst>
              <a:ext uri="{FF2B5EF4-FFF2-40B4-BE49-F238E27FC236}">
                <a16:creationId xmlns:a16="http://schemas.microsoft.com/office/drawing/2014/main" id="{8EB1A9F0-30FC-6086-297D-312A4DE54C7B}"/>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97DAADCE-B9EB-4CEC-4B62-3FB00A5A3370}"/>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A8F58B83-F99F-D25A-8349-A3C616125DA4}"/>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463532AB-2377-1C66-B094-D0A449E46436}"/>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spTree>
    <p:extLst>
      <p:ext uri="{BB962C8B-B14F-4D97-AF65-F5344CB8AC3E}">
        <p14:creationId xmlns:p14="http://schemas.microsoft.com/office/powerpoint/2010/main" val="3065206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765A3-E0EF-E90E-428A-38E153D1B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46894-86AF-6E85-F476-F9F73F8E3100}"/>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5DFCCD33-1EF4-EB5E-CE9D-A314216F62E5}"/>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latin typeface="Segoe UI" panose="020B0502040204020203" pitchFamily="34" charset="0"/>
                <a:cs typeface="Segoe UI" panose="020B0502040204020203" pitchFamily="34" charset="0"/>
              </a:rPr>
              <a:t>Welcome message</a:t>
            </a:r>
          </a:p>
          <a:p>
            <a:pPr>
              <a:spcBef>
                <a:spcPts val="0"/>
              </a:spcBef>
            </a:pPr>
            <a:r>
              <a:rPr lang="en-US" sz="1600" dirty="0">
                <a:latin typeface="Segoe UI" panose="020B0502040204020203" pitchFamily="34" charset="0"/>
                <a:cs typeface="Segoe UI" panose="020B0502040204020203" pitchFamily="34" charset="0"/>
              </a:rPr>
              <a:t>Seat selection</a:t>
            </a:r>
          </a:p>
          <a:p>
            <a:pPr>
              <a:spcBef>
                <a:spcPts val="0"/>
              </a:spcBef>
            </a:pPr>
            <a:r>
              <a:rPr lang="en-US" sz="1600" dirty="0">
                <a:latin typeface="Segoe UI" panose="020B0502040204020203" pitchFamily="34" charset="0"/>
                <a:cs typeface="Segoe UI" panose="020B0502040204020203" pitchFamily="34" charset="0"/>
              </a:rPr>
              <a:t>Payment processor</a:t>
            </a:r>
          </a:p>
          <a:p>
            <a:pPr>
              <a:spcBef>
                <a:spcPts val="0"/>
              </a:spcBef>
            </a:pPr>
            <a:r>
              <a:rPr lang="en-US" sz="1600" dirty="0">
                <a:solidFill>
                  <a:srgbClr val="00B0F0"/>
                </a:solidFill>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741C0C19-2A20-2517-23F6-7CFEF61EB0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C1A02AB4-9CC0-F0CD-6B48-6602E61299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CB784895-A12D-AB97-13BD-D3EA506991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F57E5D0B-74E5-D80B-C0B4-409CE52E6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sp>
        <p:nvSpPr>
          <p:cNvPr id="4" name="Rettangolo con angoli arrotondati 3">
            <a:extLst>
              <a:ext uri="{FF2B5EF4-FFF2-40B4-BE49-F238E27FC236}">
                <a16:creationId xmlns:a16="http://schemas.microsoft.com/office/drawing/2014/main" id="{6227558D-D5C4-B331-FA96-096F6F51FDC7}"/>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8" name="Rettangolo con angoli arrotondati 7">
            <a:extLst>
              <a:ext uri="{FF2B5EF4-FFF2-40B4-BE49-F238E27FC236}">
                <a16:creationId xmlns:a16="http://schemas.microsoft.com/office/drawing/2014/main" id="{B5094F25-209C-8E45-7B27-C6298CFA6B9D}"/>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9" name="Rettangolo con angoli arrotondati 8">
            <a:extLst>
              <a:ext uri="{FF2B5EF4-FFF2-40B4-BE49-F238E27FC236}">
                <a16:creationId xmlns:a16="http://schemas.microsoft.com/office/drawing/2014/main" id="{21BCF1E9-0B99-EAF5-91AB-C3A1AEB2EBDD}"/>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0" name="Rettangolo con angoli arrotondati 9">
            <a:extLst>
              <a:ext uri="{FF2B5EF4-FFF2-40B4-BE49-F238E27FC236}">
                <a16:creationId xmlns:a16="http://schemas.microsoft.com/office/drawing/2014/main" id="{AA2AEE16-6F07-D85F-90AF-AEB94437BC77}"/>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pic>
        <p:nvPicPr>
          <p:cNvPr id="28" name="Elemento grafico 27" descr="Uomo con riempimento a tinta unita">
            <a:extLst>
              <a:ext uri="{FF2B5EF4-FFF2-40B4-BE49-F238E27FC236}">
                <a16:creationId xmlns:a16="http://schemas.microsoft.com/office/drawing/2014/main" id="{FCCE8B35-A32B-4C46-C5C1-2F0B20023C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2098" y="3553980"/>
            <a:ext cx="1167296" cy="1167296"/>
          </a:xfrm>
          <a:prstGeom prst="rect">
            <a:avLst/>
          </a:prstGeom>
        </p:spPr>
      </p:pic>
      <p:sp>
        <p:nvSpPr>
          <p:cNvPr id="11" name="CasellaDiTesto 10">
            <a:extLst>
              <a:ext uri="{FF2B5EF4-FFF2-40B4-BE49-F238E27FC236}">
                <a16:creationId xmlns:a16="http://schemas.microsoft.com/office/drawing/2014/main" id="{513BDDCE-50DF-2064-3D6B-07DFD6767B0B}"/>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7C2040EB-50D9-BCA2-A590-88D840FA7C20}"/>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5C2CE6E3-DECA-D949-0C45-8F6D4E0BCF3C}"/>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746133DF-CD41-D73C-550E-1D28E6D90572}"/>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spTree>
    <p:extLst>
      <p:ext uri="{BB962C8B-B14F-4D97-AF65-F5344CB8AC3E}">
        <p14:creationId xmlns:p14="http://schemas.microsoft.com/office/powerpoint/2010/main" val="309527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76FDE-3855-32BF-D7EE-530ABFD9E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B0F92-5E17-3046-54B6-2219B4D8C153}"/>
              </a:ext>
            </a:extLst>
          </p:cNvPr>
          <p:cNvSpPr>
            <a:spLocks noGrp="1"/>
          </p:cNvSpPr>
          <p:nvPr>
            <p:ph type="title"/>
          </p:nvPr>
        </p:nvSpPr>
        <p:spPr>
          <a:xfrm>
            <a:off x="444500" y="412137"/>
            <a:ext cx="9146972" cy="640080"/>
          </a:xfrm>
        </p:spPr>
        <p:txBody>
          <a:bodyPr/>
          <a:lstStyle/>
          <a:p>
            <a:r>
              <a:rPr lang="en-US" b="1" dirty="0">
                <a:latin typeface="Segoe UI Semibold" panose="020B0502040204020203" pitchFamily="34" charset="0"/>
                <a:cs typeface="Segoe UI Semibold" panose="020B0502040204020203" pitchFamily="34" charset="0"/>
              </a:rPr>
              <a:t>Aim of the project</a:t>
            </a:r>
          </a:p>
        </p:txBody>
      </p:sp>
      <p:sp>
        <p:nvSpPr>
          <p:cNvPr id="3" name="Content Placeholder 2">
            <a:extLst>
              <a:ext uri="{FF2B5EF4-FFF2-40B4-BE49-F238E27FC236}">
                <a16:creationId xmlns:a16="http://schemas.microsoft.com/office/drawing/2014/main" id="{223121E9-C685-5029-C222-2BBD90A58F7B}"/>
              </a:ext>
            </a:extLst>
          </p:cNvPr>
          <p:cNvSpPr>
            <a:spLocks noGrp="1"/>
          </p:cNvSpPr>
          <p:nvPr>
            <p:ph sz="quarter" idx="10"/>
          </p:nvPr>
        </p:nvSpPr>
        <p:spPr>
          <a:xfrm>
            <a:off x="444500" y="1350092"/>
            <a:ext cx="821823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We can consider the concert ticketing service as composed of four stages:</a:t>
            </a:r>
          </a:p>
          <a:p>
            <a:pPr>
              <a:spcBef>
                <a:spcPts val="0"/>
              </a:spcBef>
            </a:pPr>
            <a:r>
              <a:rPr lang="en-US" sz="1600" dirty="0">
                <a:solidFill>
                  <a:srgbClr val="92D050"/>
                </a:solidFill>
                <a:latin typeface="Segoe UI" panose="020B0502040204020203" pitchFamily="34" charset="0"/>
                <a:cs typeface="Segoe UI" panose="020B0502040204020203" pitchFamily="34" charset="0"/>
              </a:rPr>
              <a:t>Welcome message</a:t>
            </a:r>
          </a:p>
          <a:p>
            <a:pPr>
              <a:spcBef>
                <a:spcPts val="0"/>
              </a:spcBef>
            </a:pPr>
            <a:r>
              <a:rPr lang="en-US" sz="1600" dirty="0">
                <a:solidFill>
                  <a:srgbClr val="92D050"/>
                </a:solidFill>
                <a:latin typeface="Segoe UI" panose="020B0502040204020203" pitchFamily="34" charset="0"/>
                <a:cs typeface="Segoe UI" panose="020B0502040204020203" pitchFamily="34" charset="0"/>
              </a:rPr>
              <a:t>Seat selection</a:t>
            </a:r>
          </a:p>
          <a:p>
            <a:pPr>
              <a:spcBef>
                <a:spcPts val="0"/>
              </a:spcBef>
            </a:pPr>
            <a:r>
              <a:rPr lang="en-US" sz="1600" dirty="0">
                <a:solidFill>
                  <a:srgbClr val="92D050"/>
                </a:solidFill>
                <a:latin typeface="Segoe UI" panose="020B0502040204020203" pitchFamily="34" charset="0"/>
                <a:cs typeface="Segoe UI" panose="020B0502040204020203" pitchFamily="34" charset="0"/>
              </a:rPr>
              <a:t>Payment processor</a:t>
            </a:r>
          </a:p>
          <a:p>
            <a:pPr>
              <a:spcBef>
                <a:spcPts val="0"/>
              </a:spcBef>
            </a:pPr>
            <a:r>
              <a:rPr lang="en-US" sz="1600" dirty="0">
                <a:solidFill>
                  <a:srgbClr val="92D050"/>
                </a:solidFill>
                <a:latin typeface="Segoe UI" panose="020B0502040204020203" pitchFamily="34" charset="0"/>
                <a:cs typeface="Segoe UI" panose="020B0502040204020203" pitchFamily="34" charset="0"/>
              </a:rPr>
              <a:t>Ticket issuing</a:t>
            </a:r>
          </a:p>
        </p:txBody>
      </p:sp>
      <p:pic>
        <p:nvPicPr>
          <p:cNvPr id="23" name="Elemento grafico 22" descr="Uomo con riempimento a tinta unita">
            <a:extLst>
              <a:ext uri="{FF2B5EF4-FFF2-40B4-BE49-F238E27FC236}">
                <a16:creationId xmlns:a16="http://schemas.microsoft.com/office/drawing/2014/main" id="{5106920A-E9B6-D75F-5B8F-654CACFF48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2845352"/>
            <a:ext cx="1167296" cy="1167296"/>
          </a:xfrm>
          <a:prstGeom prst="rect">
            <a:avLst/>
          </a:prstGeom>
        </p:spPr>
      </p:pic>
      <p:pic>
        <p:nvPicPr>
          <p:cNvPr id="25" name="Elemento grafico 24" descr="Uomo con riempimento a tinta unita">
            <a:extLst>
              <a:ext uri="{FF2B5EF4-FFF2-40B4-BE49-F238E27FC236}">
                <a16:creationId xmlns:a16="http://schemas.microsoft.com/office/drawing/2014/main" id="{02957704-25F8-37E8-A07E-3F654A076D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743" y="4555713"/>
            <a:ext cx="1167296" cy="1167296"/>
          </a:xfrm>
          <a:prstGeom prst="rect">
            <a:avLst/>
          </a:prstGeom>
        </p:spPr>
      </p:pic>
      <p:pic>
        <p:nvPicPr>
          <p:cNvPr id="26" name="Elemento grafico 25" descr="Uomo con riempimento a tinta unita">
            <a:extLst>
              <a:ext uri="{FF2B5EF4-FFF2-40B4-BE49-F238E27FC236}">
                <a16:creationId xmlns:a16="http://schemas.microsoft.com/office/drawing/2014/main" id="{2632F071-4714-78CF-23A8-F41CB59667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1111" y="3700533"/>
            <a:ext cx="1167296" cy="1167296"/>
          </a:xfrm>
          <a:prstGeom prst="rect">
            <a:avLst/>
          </a:prstGeom>
        </p:spPr>
      </p:pic>
      <p:pic>
        <p:nvPicPr>
          <p:cNvPr id="27" name="Elemento grafico 26" descr="Uomo con riempimento a tinta unita">
            <a:extLst>
              <a:ext uri="{FF2B5EF4-FFF2-40B4-BE49-F238E27FC236}">
                <a16:creationId xmlns:a16="http://schemas.microsoft.com/office/drawing/2014/main" id="{957625BF-C852-694F-0213-B92A8A0150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479" y="4555713"/>
            <a:ext cx="1167296" cy="1167296"/>
          </a:xfrm>
          <a:prstGeom prst="rect">
            <a:avLst/>
          </a:prstGeom>
        </p:spPr>
      </p:pic>
      <p:sp>
        <p:nvSpPr>
          <p:cNvPr id="4" name="Rettangolo con angoli arrotondati 3">
            <a:extLst>
              <a:ext uri="{FF2B5EF4-FFF2-40B4-BE49-F238E27FC236}">
                <a16:creationId xmlns:a16="http://schemas.microsoft.com/office/drawing/2014/main" id="{C69ED3A0-06C7-2638-81ED-E0082C33D650}"/>
              </a:ext>
            </a:extLst>
          </p:cNvPr>
          <p:cNvSpPr>
            <a:spLocks/>
          </p:cNvSpPr>
          <p:nvPr/>
        </p:nvSpPr>
        <p:spPr>
          <a:xfrm>
            <a:off x="3994199" y="3331660"/>
            <a:ext cx="1620000" cy="1620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8" name="Rettangolo con angoli arrotondati 7">
            <a:extLst>
              <a:ext uri="{FF2B5EF4-FFF2-40B4-BE49-F238E27FC236}">
                <a16:creationId xmlns:a16="http://schemas.microsoft.com/office/drawing/2014/main" id="{46D2C8DB-7BC4-8425-8747-AB3E2C34CBBB}"/>
              </a:ext>
            </a:extLst>
          </p:cNvPr>
          <p:cNvSpPr>
            <a:spLocks/>
          </p:cNvSpPr>
          <p:nvPr/>
        </p:nvSpPr>
        <p:spPr>
          <a:xfrm>
            <a:off x="5878048" y="3331660"/>
            <a:ext cx="1620000" cy="162000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9" name="Rettangolo con angoli arrotondati 8">
            <a:extLst>
              <a:ext uri="{FF2B5EF4-FFF2-40B4-BE49-F238E27FC236}">
                <a16:creationId xmlns:a16="http://schemas.microsoft.com/office/drawing/2014/main" id="{C4E8C2EE-1DD5-2CD0-D027-F08F8DD8EF85}"/>
              </a:ext>
            </a:extLst>
          </p:cNvPr>
          <p:cNvSpPr>
            <a:spLocks/>
          </p:cNvSpPr>
          <p:nvPr/>
        </p:nvSpPr>
        <p:spPr>
          <a:xfrm>
            <a:off x="7761897" y="3331660"/>
            <a:ext cx="1620000" cy="162000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sp>
        <p:nvSpPr>
          <p:cNvPr id="10" name="Rettangolo con angoli arrotondati 9">
            <a:extLst>
              <a:ext uri="{FF2B5EF4-FFF2-40B4-BE49-F238E27FC236}">
                <a16:creationId xmlns:a16="http://schemas.microsoft.com/office/drawing/2014/main" id="{928CFBC7-C8B7-E70A-2D78-412C9353B4DA}"/>
              </a:ext>
            </a:extLst>
          </p:cNvPr>
          <p:cNvSpPr>
            <a:spLocks/>
          </p:cNvSpPr>
          <p:nvPr/>
        </p:nvSpPr>
        <p:spPr>
          <a:xfrm>
            <a:off x="9645746" y="3327628"/>
            <a:ext cx="1620000" cy="1620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ln w="0"/>
              <a:solidFill>
                <a:schemeClr val="tx1"/>
              </a:solidFill>
              <a:effectLst>
                <a:outerShdw blurRad="38100" dist="19050" dir="2700000" algn="tl" rotWithShape="0">
                  <a:schemeClr val="dk1">
                    <a:alpha val="40000"/>
                  </a:schemeClr>
                </a:outerShdw>
              </a:effectLst>
            </a:endParaRPr>
          </a:p>
        </p:txBody>
      </p:sp>
      <p:pic>
        <p:nvPicPr>
          <p:cNvPr id="28" name="Elemento grafico 27" descr="Uomo con riempimento a tinta unita">
            <a:extLst>
              <a:ext uri="{FF2B5EF4-FFF2-40B4-BE49-F238E27FC236}">
                <a16:creationId xmlns:a16="http://schemas.microsoft.com/office/drawing/2014/main" id="{1916384F-9F3D-6370-B18F-291C209C3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72098" y="1697494"/>
            <a:ext cx="1167296" cy="1167296"/>
          </a:xfrm>
          <a:prstGeom prst="rect">
            <a:avLst/>
          </a:prstGeom>
        </p:spPr>
      </p:pic>
      <p:sp>
        <p:nvSpPr>
          <p:cNvPr id="11" name="CasellaDiTesto 10">
            <a:extLst>
              <a:ext uri="{FF2B5EF4-FFF2-40B4-BE49-F238E27FC236}">
                <a16:creationId xmlns:a16="http://schemas.microsoft.com/office/drawing/2014/main" id="{86C4180A-13FD-06A3-B4B4-AFB25AF49034}"/>
              </a:ext>
            </a:extLst>
          </p:cNvPr>
          <p:cNvSpPr txBox="1"/>
          <p:nvPr/>
        </p:nvSpPr>
        <p:spPr>
          <a:xfrm>
            <a:off x="3970220" y="4947628"/>
            <a:ext cx="1667957" cy="307777"/>
          </a:xfrm>
          <a:prstGeom prst="rect">
            <a:avLst/>
          </a:prstGeom>
          <a:noFill/>
        </p:spPr>
        <p:txBody>
          <a:bodyPr wrap="none" rtlCol="0">
            <a:spAutoFit/>
          </a:bodyPr>
          <a:lstStyle/>
          <a:p>
            <a:r>
              <a:rPr lang="it-IT" sz="1400" dirty="0"/>
              <a:t>Welcome </a:t>
            </a:r>
            <a:r>
              <a:rPr lang="it-IT" sz="1400" dirty="0" err="1"/>
              <a:t>message</a:t>
            </a:r>
            <a:endParaRPr lang="it-IT" sz="1400" dirty="0"/>
          </a:p>
        </p:txBody>
      </p:sp>
      <p:sp>
        <p:nvSpPr>
          <p:cNvPr id="12" name="CasellaDiTesto 11">
            <a:extLst>
              <a:ext uri="{FF2B5EF4-FFF2-40B4-BE49-F238E27FC236}">
                <a16:creationId xmlns:a16="http://schemas.microsoft.com/office/drawing/2014/main" id="{675071A5-7794-B7CD-A7CB-E0BB08EF5172}"/>
              </a:ext>
            </a:extLst>
          </p:cNvPr>
          <p:cNvSpPr txBox="1"/>
          <p:nvPr/>
        </p:nvSpPr>
        <p:spPr>
          <a:xfrm>
            <a:off x="6047488" y="4947627"/>
            <a:ext cx="1281120" cy="307777"/>
          </a:xfrm>
          <a:prstGeom prst="rect">
            <a:avLst/>
          </a:prstGeom>
          <a:noFill/>
        </p:spPr>
        <p:txBody>
          <a:bodyPr wrap="none" rtlCol="0">
            <a:spAutoFit/>
          </a:bodyPr>
          <a:lstStyle/>
          <a:p>
            <a:r>
              <a:rPr lang="it-IT" sz="1400" dirty="0"/>
              <a:t>Seat </a:t>
            </a:r>
            <a:r>
              <a:rPr lang="it-IT" sz="1400" dirty="0" err="1"/>
              <a:t>selection</a:t>
            </a:r>
            <a:endParaRPr lang="it-IT" sz="1400" dirty="0"/>
          </a:p>
        </p:txBody>
      </p:sp>
      <p:sp>
        <p:nvSpPr>
          <p:cNvPr id="13" name="CasellaDiTesto 12">
            <a:extLst>
              <a:ext uri="{FF2B5EF4-FFF2-40B4-BE49-F238E27FC236}">
                <a16:creationId xmlns:a16="http://schemas.microsoft.com/office/drawing/2014/main" id="{16892E7E-8205-E414-4885-404FB3CAEA48}"/>
              </a:ext>
            </a:extLst>
          </p:cNvPr>
          <p:cNvSpPr txBox="1"/>
          <p:nvPr/>
        </p:nvSpPr>
        <p:spPr>
          <a:xfrm>
            <a:off x="7727018" y="4985472"/>
            <a:ext cx="1689758" cy="307777"/>
          </a:xfrm>
          <a:prstGeom prst="rect">
            <a:avLst/>
          </a:prstGeom>
          <a:noFill/>
        </p:spPr>
        <p:txBody>
          <a:bodyPr wrap="none" rtlCol="0">
            <a:spAutoFit/>
          </a:bodyPr>
          <a:lstStyle/>
          <a:p>
            <a:r>
              <a:rPr lang="it-IT" sz="1400" dirty="0"/>
              <a:t>Payment processor</a:t>
            </a:r>
          </a:p>
        </p:txBody>
      </p:sp>
      <p:sp>
        <p:nvSpPr>
          <p:cNvPr id="14" name="CasellaDiTesto 13">
            <a:extLst>
              <a:ext uri="{FF2B5EF4-FFF2-40B4-BE49-F238E27FC236}">
                <a16:creationId xmlns:a16="http://schemas.microsoft.com/office/drawing/2014/main" id="{8F047346-0E35-D580-E990-527FB3A28C25}"/>
              </a:ext>
            </a:extLst>
          </p:cNvPr>
          <p:cNvSpPr txBox="1"/>
          <p:nvPr/>
        </p:nvSpPr>
        <p:spPr>
          <a:xfrm>
            <a:off x="9838521" y="4991075"/>
            <a:ext cx="1245469" cy="307777"/>
          </a:xfrm>
          <a:prstGeom prst="rect">
            <a:avLst/>
          </a:prstGeom>
          <a:noFill/>
        </p:spPr>
        <p:txBody>
          <a:bodyPr wrap="none" rtlCol="0">
            <a:spAutoFit/>
          </a:bodyPr>
          <a:lstStyle/>
          <a:p>
            <a:r>
              <a:rPr lang="it-IT" sz="1400" dirty="0"/>
              <a:t>Ticket </a:t>
            </a:r>
            <a:r>
              <a:rPr lang="it-IT" sz="1400" dirty="0" err="1"/>
              <a:t>issuing</a:t>
            </a:r>
            <a:endParaRPr lang="it-IT" sz="1400" dirty="0"/>
          </a:p>
        </p:txBody>
      </p:sp>
      <p:pic>
        <p:nvPicPr>
          <p:cNvPr id="6" name="Elemento grafico 5" descr="Gesto della mano Spaccare con riempimento a tinta unita">
            <a:extLst>
              <a:ext uri="{FF2B5EF4-FFF2-40B4-BE49-F238E27FC236}">
                <a16:creationId xmlns:a16="http://schemas.microsoft.com/office/drawing/2014/main" id="{2B8F57F3-9C5E-06C4-4E1B-87494613D9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745498">
            <a:off x="9746472" y="1742638"/>
            <a:ext cx="489463" cy="489463"/>
          </a:xfrm>
          <a:prstGeom prst="rect">
            <a:avLst/>
          </a:prstGeom>
        </p:spPr>
      </p:pic>
      <p:pic>
        <p:nvPicPr>
          <p:cNvPr id="15" name="Elemento grafico 14" descr="Ticket con riempimento a tinta unita">
            <a:extLst>
              <a:ext uri="{FF2B5EF4-FFF2-40B4-BE49-F238E27FC236}">
                <a16:creationId xmlns:a16="http://schemas.microsoft.com/office/drawing/2014/main" id="{38B9E7E7-5066-61D9-7D50-FDF8CC4EFE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131066">
            <a:off x="10715468" y="1822218"/>
            <a:ext cx="387058" cy="387058"/>
          </a:xfrm>
          <a:prstGeom prst="rect">
            <a:avLst/>
          </a:prstGeom>
        </p:spPr>
      </p:pic>
    </p:spTree>
    <p:extLst>
      <p:ext uri="{BB962C8B-B14F-4D97-AF65-F5344CB8AC3E}">
        <p14:creationId xmlns:p14="http://schemas.microsoft.com/office/powerpoint/2010/main" val="41866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19FF-DAD9-4AB4-9D83-993EE9FE6846}"/>
              </a:ext>
            </a:extLst>
          </p:cNvPr>
          <p:cNvSpPr>
            <a:spLocks noGrp="1"/>
          </p:cNvSpPr>
          <p:nvPr>
            <p:ph type="title"/>
          </p:nvPr>
        </p:nvSpPr>
        <p:spPr>
          <a:xfrm>
            <a:off x="444500" y="412137"/>
            <a:ext cx="9146972" cy="640080"/>
          </a:xfrm>
        </p:spPr>
        <p:txBody>
          <a:bodyPr>
            <a:normAutofit/>
          </a:bodyPr>
          <a:lstStyle/>
          <a:p>
            <a:r>
              <a:rPr lang="en-US" b="1" dirty="0">
                <a:latin typeface="Segoe UI Semibold" panose="020B0502040204020203" pitchFamily="34" charset="0"/>
                <a:cs typeface="Segoe UI Semibold" panose="020B0502040204020203" pitchFamily="34" charset="0"/>
              </a:rPr>
              <a:t>Before modeling… assumptions!</a:t>
            </a:r>
          </a:p>
        </p:txBody>
      </p:sp>
      <p:sp>
        <p:nvSpPr>
          <p:cNvPr id="40" name="Oval 39" descr="Small circle">
            <a:extLst>
              <a:ext uri="{FF2B5EF4-FFF2-40B4-BE49-F238E27FC236}">
                <a16:creationId xmlns:a16="http://schemas.microsoft.com/office/drawing/2014/main" id="{0C3A28BB-9675-8648-9563-A663628F48F5}"/>
              </a:ext>
            </a:extLst>
          </p:cNvPr>
          <p:cNvSpPr>
            <a:spLocks noChangeAspect="1"/>
          </p:cNvSpPr>
          <p:nvPr/>
        </p:nvSpPr>
        <p:spPr bwMode="blackWhite">
          <a:xfrm>
            <a:off x="530197" y="1990172"/>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1">
            <a:extLst>
              <a:ext uri="{FF2B5EF4-FFF2-40B4-BE49-F238E27FC236}">
                <a16:creationId xmlns:a16="http://schemas.microsoft.com/office/drawing/2014/main" id="{516D502C-EEB8-7641-9141-D6049BAE3252}"/>
              </a:ext>
            </a:extLst>
          </p:cNvPr>
          <p:cNvSpPr txBox="1">
            <a:spLocks noChangeAspect="1"/>
          </p:cNvSpPr>
          <p:nvPr/>
        </p:nvSpPr>
        <p:spPr bwMode="blackWhite">
          <a:xfrm>
            <a:off x="457571" y="2006566"/>
            <a:ext cx="558179"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1</a:t>
            </a:r>
          </a:p>
        </p:txBody>
      </p:sp>
      <p:sp>
        <p:nvSpPr>
          <p:cNvPr id="43" name="Oval 42" descr="Small circle">
            <a:extLst>
              <a:ext uri="{FF2B5EF4-FFF2-40B4-BE49-F238E27FC236}">
                <a16:creationId xmlns:a16="http://schemas.microsoft.com/office/drawing/2014/main" id="{E3BF4CBA-96D8-844A-846E-482C93C4A9BA}"/>
              </a:ext>
            </a:extLst>
          </p:cNvPr>
          <p:cNvSpPr>
            <a:spLocks noChangeAspect="1"/>
          </p:cNvSpPr>
          <p:nvPr/>
        </p:nvSpPr>
        <p:spPr bwMode="blackWhite">
          <a:xfrm>
            <a:off x="536070" y="3260420"/>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descr="Number 2">
            <a:extLst>
              <a:ext uri="{FF2B5EF4-FFF2-40B4-BE49-F238E27FC236}">
                <a16:creationId xmlns:a16="http://schemas.microsoft.com/office/drawing/2014/main" id="{4EE65486-1766-B74A-9043-DE141DDF4363}"/>
              </a:ext>
            </a:extLst>
          </p:cNvPr>
          <p:cNvSpPr txBox="1">
            <a:spLocks noChangeAspect="1"/>
          </p:cNvSpPr>
          <p:nvPr/>
        </p:nvSpPr>
        <p:spPr bwMode="blackWhite">
          <a:xfrm>
            <a:off x="492989" y="3282913"/>
            <a:ext cx="493917"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2</a:t>
            </a:r>
          </a:p>
        </p:txBody>
      </p:sp>
      <p:sp>
        <p:nvSpPr>
          <p:cNvPr id="45" name="Oval 44" descr="Small circle">
            <a:extLst>
              <a:ext uri="{FF2B5EF4-FFF2-40B4-BE49-F238E27FC236}">
                <a16:creationId xmlns:a16="http://schemas.microsoft.com/office/drawing/2014/main" id="{7BB2B4E3-317E-FC4B-B166-28E804B11BF6}"/>
              </a:ext>
            </a:extLst>
          </p:cNvPr>
          <p:cNvSpPr>
            <a:spLocks noChangeAspect="1"/>
          </p:cNvSpPr>
          <p:nvPr/>
        </p:nvSpPr>
        <p:spPr bwMode="blackWhite">
          <a:xfrm>
            <a:off x="524120" y="4308765"/>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descr="Number 3">
            <a:extLst>
              <a:ext uri="{FF2B5EF4-FFF2-40B4-BE49-F238E27FC236}">
                <a16:creationId xmlns:a16="http://schemas.microsoft.com/office/drawing/2014/main" id="{04248951-1086-2B45-ACBA-B055B8A9B128}"/>
              </a:ext>
            </a:extLst>
          </p:cNvPr>
          <p:cNvSpPr txBox="1">
            <a:spLocks noChangeAspect="1"/>
          </p:cNvSpPr>
          <p:nvPr/>
        </p:nvSpPr>
        <p:spPr bwMode="blackWhite">
          <a:xfrm>
            <a:off x="457571" y="4332701"/>
            <a:ext cx="558179" cy="369332"/>
          </a:xfrm>
          <a:prstGeom prst="rect">
            <a:avLst/>
          </a:prstGeom>
          <a:noFill/>
        </p:spPr>
        <p:txBody>
          <a:bodyPr wrap="square" rtlCol="0">
            <a:spAutoFit/>
          </a:bodyPr>
          <a:lstStyle/>
          <a:p>
            <a:pPr algn="ctr"/>
            <a:r>
              <a:rPr lang="en-US" dirty="0">
                <a:solidFill>
                  <a:schemeClr val="bg1"/>
                </a:solidFill>
                <a:cs typeface="Segoe UI Semibold" panose="020B0702040204020203" pitchFamily="34" charset="0"/>
              </a:rPr>
              <a:t>3</a:t>
            </a:r>
          </a:p>
        </p:txBody>
      </p:sp>
      <p:sp>
        <p:nvSpPr>
          <p:cNvPr id="51" name="Content Placeholder 7">
            <a:extLst>
              <a:ext uri="{FF2B5EF4-FFF2-40B4-BE49-F238E27FC236}">
                <a16:creationId xmlns:a16="http://schemas.microsoft.com/office/drawing/2014/main" id="{A6D40621-9F60-B248-A84C-7DCBF898D4DB}"/>
              </a:ext>
            </a:extLst>
          </p:cNvPr>
          <p:cNvSpPr txBox="1">
            <a:spLocks/>
          </p:cNvSpPr>
          <p:nvPr/>
        </p:nvSpPr>
        <p:spPr>
          <a:xfrm>
            <a:off x="1039855" y="1995996"/>
            <a:ext cx="8630920" cy="3652194"/>
          </a:xfrm>
          <a:prstGeom prst="rect">
            <a:avLst/>
          </a:prstGeom>
        </p:spPr>
        <p:txBody>
          <a:bodyPr vert="horz" lIns="91440" tIns="45720" rIns="91440" bIns="45720" rtlCol="0">
            <a:normAutofit/>
          </a:bodyPr>
          <a:lstStyle>
            <a:lvl1pPr marL="228598" indent="-228598" algn="l" defTabSz="914391" rtl="0" eaLnBrk="1" latinLnBrk="0" hangingPunct="1">
              <a:lnSpc>
                <a:spcPct val="100000"/>
              </a:lnSpc>
              <a:spcBef>
                <a:spcPts val="10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100000"/>
              </a:lnSpc>
              <a:spcBef>
                <a:spcPts val="500"/>
              </a:spcBef>
              <a:buFont typeface="Arial" panose="020B0604020202020204" pitchFamily="34" charset="0"/>
              <a:buChar char="•"/>
              <a:defRPr lang="en-US" sz="1400" kern="120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100000"/>
              </a:lnSpc>
              <a:spcBef>
                <a:spcPts val="500"/>
              </a:spcBef>
              <a:buFont typeface="Arial" panose="020B0604020202020204" pitchFamily="34" charset="0"/>
              <a:buChar char="•"/>
              <a:defRPr lang="en-US" sz="1400" kern="120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1600" dirty="0"/>
              <a:t>The ‘pending’ requests are considered as the whole number of customers contained in the system, considering both the customers waiting in the queues and the ones being served.</a:t>
            </a:r>
          </a:p>
          <a:p>
            <a:pPr marL="0" indent="0">
              <a:spcAft>
                <a:spcPts val="1200"/>
              </a:spcAft>
              <a:buNone/>
            </a:pPr>
            <a:endParaRPr lang="en-US" sz="1600" dirty="0"/>
          </a:p>
          <a:p>
            <a:pPr marL="0" indent="0">
              <a:spcAft>
                <a:spcPts val="1200"/>
              </a:spcAft>
              <a:buNone/>
            </a:pPr>
            <a:r>
              <a:rPr lang="en-US" sz="1600" dirty="0"/>
              <a:t>All measurement units are in seconds.</a:t>
            </a:r>
          </a:p>
          <a:p>
            <a:pPr marL="0" indent="0">
              <a:spcAft>
                <a:spcPts val="1200"/>
              </a:spcAft>
              <a:buNone/>
            </a:pPr>
            <a:endParaRPr lang="en-US" sz="1600" dirty="0"/>
          </a:p>
          <a:p>
            <a:pPr marL="0" indent="0">
              <a:spcAft>
                <a:spcPts val="1200"/>
              </a:spcAft>
              <a:buNone/>
            </a:pPr>
            <a:r>
              <a:rPr lang="en-US" sz="1600" dirty="0"/>
              <a:t>Non-admitted customers are the ones which have not been allowed to ‘read’ the welcome message. Thus, they will not even enter the system.</a:t>
            </a:r>
          </a:p>
        </p:txBody>
      </p:sp>
      <p:sp>
        <p:nvSpPr>
          <p:cNvPr id="5" name="Content Placeholder 2">
            <a:extLst>
              <a:ext uri="{FF2B5EF4-FFF2-40B4-BE49-F238E27FC236}">
                <a16:creationId xmlns:a16="http://schemas.microsoft.com/office/drawing/2014/main" id="{29B79474-4A39-630C-83C2-3260749304FC}"/>
              </a:ext>
            </a:extLst>
          </p:cNvPr>
          <p:cNvSpPr>
            <a:spLocks noGrp="1"/>
          </p:cNvSpPr>
          <p:nvPr>
            <p:ph sz="quarter" idx="10"/>
          </p:nvPr>
        </p:nvSpPr>
        <p:spPr>
          <a:xfrm>
            <a:off x="444500" y="1350092"/>
            <a:ext cx="8510657" cy="640080"/>
          </a:xfrm>
        </p:spPr>
        <p:txBody>
          <a:bodyPr>
            <a:noAutofit/>
          </a:bodyPr>
          <a:lstStyle/>
          <a:p>
            <a:pPr marL="0" indent="0">
              <a:buNone/>
            </a:pPr>
            <a:r>
              <a:rPr lang="en-US" sz="1600" dirty="0">
                <a:latin typeface="Segoe UI" panose="020B0502040204020203" pitchFamily="34" charset="0"/>
                <a:cs typeface="Segoe UI" panose="020B0502040204020203" pitchFamily="34" charset="0"/>
              </a:rPr>
              <a:t>The following assumptions have been made, in according to our understanding of the text:</a:t>
            </a:r>
          </a:p>
        </p:txBody>
      </p:sp>
    </p:spTree>
    <p:extLst>
      <p:ext uri="{BB962C8B-B14F-4D97-AF65-F5344CB8AC3E}">
        <p14:creationId xmlns:p14="http://schemas.microsoft.com/office/powerpoint/2010/main" val="4052214363"/>
      </p:ext>
    </p:extLst>
  </p:cSld>
  <p:clrMapOvr>
    <a:masterClrMapping/>
  </p:clrMapOvr>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 map for Dyslexia_Win32_ss_v3.potx" id="{52B68AD9-87CD-4104-BE88-D09E115B5193}" vid="{32DE419F-2C9E-491B-9DE2-9CB15F0BB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8CC2A95-AB18-4E2B-BAAB-ED507F826E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1A6209-623F-4A40-A043-EF97F4DE5176}">
  <ds:schemaRefs>
    <ds:schemaRef ds:uri="http://schemas.microsoft.com/sharepoint/v3/contenttype/forms"/>
  </ds:schemaRefs>
</ds:datastoreItem>
</file>

<file path=customXml/itemProps3.xml><?xml version="1.0" encoding="utf-8"?>
<ds:datastoreItem xmlns:ds="http://schemas.openxmlformats.org/officeDocument/2006/customXml" ds:itemID="{4478DEAE-E0CA-42BB-BA2E-F6A39AAEB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Mind map</Template>
  <TotalTime>0</TotalTime>
  <Words>2081</Words>
  <Application>Microsoft Macintosh PowerPoint</Application>
  <PresentationFormat>Widescreen</PresentationFormat>
  <Paragraphs>277</Paragraphs>
  <Slides>36</Slides>
  <Notes>28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36</vt:i4>
      </vt:variant>
    </vt:vector>
  </HeadingPairs>
  <TitlesOfParts>
    <vt:vector size="42" baseType="lpstr">
      <vt:lpstr>Arial</vt:lpstr>
      <vt:lpstr>Calibri</vt:lpstr>
      <vt:lpstr>Cambria Math</vt:lpstr>
      <vt:lpstr>Segoe UI</vt:lpstr>
      <vt:lpstr>Segoe UI Semibold</vt:lpstr>
      <vt:lpstr>Office Theme</vt:lpstr>
      <vt:lpstr>Concert Ticket Service</vt:lpstr>
      <vt:lpstr>Aim of the project</vt:lpstr>
      <vt:lpstr>Aim of the project</vt:lpstr>
      <vt:lpstr>Aim of the project</vt:lpstr>
      <vt:lpstr>Aim of the project</vt:lpstr>
      <vt:lpstr>Aim of the project</vt:lpstr>
      <vt:lpstr>Aim of the project</vt:lpstr>
      <vt:lpstr>Aim of the project</vt:lpstr>
      <vt:lpstr>Before modeling… assumptions!</vt:lpstr>
      <vt:lpstr>Building the model</vt:lpstr>
      <vt:lpstr>Building the model</vt:lpstr>
      <vt:lpstr>Building the model</vt:lpstr>
      <vt:lpstr>Building the model</vt:lpstr>
      <vt:lpstr>Description of the model: the source</vt:lpstr>
      <vt:lpstr>The source: in-depth description</vt:lpstr>
      <vt:lpstr>Description of the model: the stations</vt:lpstr>
      <vt:lpstr>Fitting the distributions: Welcome station</vt:lpstr>
      <vt:lpstr>Fitting the distributions: Seat selection station</vt:lpstr>
      <vt:lpstr>Fitting the distributions: Payment station</vt:lpstr>
      <vt:lpstr>Fitting the distributions: Ticket issuing station</vt:lpstr>
      <vt:lpstr>Description of the model: the Finite Capacity Region</vt:lpstr>
      <vt:lpstr>The FCR: in-depth description</vt:lpstr>
      <vt:lpstr>Measuring performance: defining performance indices</vt:lpstr>
      <vt:lpstr>Measuring performance: defining performance indices</vt:lpstr>
      <vt:lpstr>System’s response time</vt:lpstr>
      <vt:lpstr>An interlude: deriving the drop probability formula</vt:lpstr>
      <vt:lpstr>An interlude: deriving the drop probability formula</vt:lpstr>
      <vt:lpstr>An interlude: deriving the drop probability formula</vt:lpstr>
      <vt:lpstr>An interlude: deriving the drop probability formula</vt:lpstr>
      <vt:lpstr>System’s drop probability</vt:lpstr>
      <vt:lpstr>Further analyses</vt:lpstr>
      <vt:lpstr>Why does it make sense to use source’s throughput?</vt:lpstr>
      <vt:lpstr>Further analyses</vt:lpstr>
      <vt:lpstr>A couple of words on visits…</vt:lpstr>
      <vt:lpstr>A couple of words on visits…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2023-05-01T17:37:37Z</dcterms:created>
  <dcterms:modified xsi:type="dcterms:W3CDTF">2024-02-06T15:26:31Z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